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0" r:id="rId1"/>
  </p:sldMasterIdLst>
  <p:notesMasterIdLst>
    <p:notesMasterId r:id="rId25"/>
  </p:notesMasterIdLst>
  <p:handoutMasterIdLst>
    <p:handoutMasterId r:id="rId26"/>
  </p:handoutMasterIdLst>
  <p:sldIdLst>
    <p:sldId id="256" r:id="rId2"/>
    <p:sldId id="2147380876" r:id="rId3"/>
    <p:sldId id="2147380810" r:id="rId4"/>
    <p:sldId id="2147380829" r:id="rId5"/>
    <p:sldId id="2147380853" r:id="rId6"/>
    <p:sldId id="2147380874" r:id="rId7"/>
    <p:sldId id="2147380881" r:id="rId8"/>
    <p:sldId id="2147380855" r:id="rId9"/>
    <p:sldId id="2147380902" r:id="rId10"/>
    <p:sldId id="2147380891" r:id="rId11"/>
    <p:sldId id="2147380900" r:id="rId12"/>
    <p:sldId id="309" r:id="rId13"/>
    <p:sldId id="2147380824" r:id="rId14"/>
    <p:sldId id="2147380892" r:id="rId15"/>
    <p:sldId id="2147380895" r:id="rId16"/>
    <p:sldId id="2147380865" r:id="rId17"/>
    <p:sldId id="2147380866" r:id="rId18"/>
    <p:sldId id="2147380867" r:id="rId19"/>
    <p:sldId id="2147380877" r:id="rId20"/>
    <p:sldId id="2147380888" r:id="rId21"/>
    <p:sldId id="2147380896" r:id="rId22"/>
    <p:sldId id="2147380897" r:id="rId23"/>
    <p:sldId id="306" r:id="rId24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ухтенкова Кристина Алексеевна" initials="ККА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4293"/>
    <a:srgbClr val="59B27C"/>
    <a:srgbClr val="B00000"/>
    <a:srgbClr val="87C7A1"/>
    <a:srgbClr val="BF2344"/>
    <a:srgbClr val="D9DFF3"/>
    <a:srgbClr val="E6E6E6"/>
    <a:srgbClr val="D9D9D9"/>
    <a:srgbClr val="A4D4B7"/>
    <a:srgbClr val="5178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06" autoAdjust="0"/>
    <p:restoredTop sz="96374" autoAdjust="0"/>
  </p:normalViewPr>
  <p:slideViewPr>
    <p:cSldViewPr>
      <p:cViewPr varScale="1">
        <p:scale>
          <a:sx n="116" d="100"/>
          <a:sy n="116" d="100"/>
        </p:scale>
        <p:origin x="642" y="114"/>
      </p:cViewPr>
      <p:guideLst>
        <p:guide orient="horz" pos="2160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402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461398935256819E-2"/>
          <c:y val="0.18680763042978626"/>
          <c:w val="0.93507720212948631"/>
          <c:h val="0.536405424040450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2D429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Базовая программа ОМС, из них: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3890.6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87A-4744-943D-4179FCE7206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5178C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Базовая программа ОМС, из них: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4338.1000000000004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87A-4744-943D-4179FCE7206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59B27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Базовая программа ОМС, из них: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4685.3999999999996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87A-4744-943D-4179FCE72069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2027</c:v>
                </c:pt>
              </c:strCache>
            </c:strRef>
          </c:tx>
          <c:spPr>
            <a:solidFill>
              <a:srgbClr val="BF2344"/>
            </a:solidFill>
            <a:ln>
              <a:solidFill>
                <a:srgbClr val="BF2344"/>
              </a:solidFill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E7B317E4-B292-4130-9CCB-CFB44257F848}" type="VALUE">
                      <a:rPr lang="en-US" b="1">
                        <a:solidFill>
                          <a:schemeClr val="bg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75B6-4ABD-9B6C-E724E9B7FA48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Базовая программа ОМС, из них:</c:v>
                </c:pt>
              </c:strCache>
            </c:strRef>
          </c:cat>
          <c:val>
            <c:numRef>
              <c:f>Лист1!$E$2</c:f>
              <c:numCache>
                <c:formatCode>0.0</c:formatCode>
                <c:ptCount val="1"/>
                <c:pt idx="0">
                  <c:v>5029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5B6-4ABD-9B6C-E724E9B7FA48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99"/>
        <c:axId val="172990200"/>
        <c:axId val="172995688"/>
      </c:barChart>
      <c:catAx>
        <c:axId val="1729902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2995688"/>
        <c:crosses val="autoZero"/>
        <c:auto val="1"/>
        <c:lblAlgn val="ctr"/>
        <c:lblOffset val="100"/>
        <c:noMultiLvlLbl val="0"/>
      </c:catAx>
      <c:valAx>
        <c:axId val="1729956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72990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796474306754862E-2"/>
          <c:y val="0.14301037647478648"/>
          <c:w val="0.9288731304376161"/>
          <c:h val="0.6435307124508178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2D429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Субвенция ТФОМС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3639.7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535-42A2-9607-2F030AD6573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5178C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Субвенция ТФОМС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3992.5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535-42A2-9607-2F030AD6573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59B27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Субвенция ТФОМС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4312.3999999999996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535-42A2-9607-2F030AD6573B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2027</c:v>
                </c:pt>
              </c:strCache>
            </c:strRef>
          </c:tx>
          <c:spPr>
            <a:solidFill>
              <a:srgbClr val="BF2344"/>
            </a:solidFill>
            <a:ln>
              <a:solidFill>
                <a:srgbClr val="BF2344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Субвенция ТФОМС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4629.1000000000004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06D-4582-BA84-33D1EF4E816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99"/>
        <c:axId val="172996080"/>
        <c:axId val="172990984"/>
      </c:barChart>
      <c:catAx>
        <c:axId val="172996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none" spc="0" normalizeH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2990984"/>
        <c:crosses val="autoZero"/>
        <c:auto val="1"/>
        <c:lblAlgn val="ctr"/>
        <c:lblOffset val="100"/>
        <c:noMultiLvlLbl val="0"/>
      </c:catAx>
      <c:valAx>
        <c:axId val="1729909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2996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b="1">
          <a:solidFill>
            <a:schemeClr val="bg1"/>
          </a:solidFill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rgbClr val="2D429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ФГУ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250.9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70C-4D0E-A326-32880036513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2026</c:v>
                </c:pt>
              </c:strCache>
            </c:strRef>
          </c:tx>
          <c:spPr>
            <a:solidFill>
              <a:srgbClr val="5178C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ФГУ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345.6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70C-4D0E-A326-32880036513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2027</c:v>
                </c:pt>
              </c:strCache>
            </c:strRef>
          </c:tx>
          <c:spPr>
            <a:solidFill>
              <a:srgbClr val="59B27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ФГУ</c:v>
                </c:pt>
              </c:strCache>
            </c:strRef>
          </c:cat>
          <c:val>
            <c:numRef>
              <c:f>Лист1!$D$2</c:f>
              <c:numCache>
                <c:formatCode>0.0</c:formatCode>
                <c:ptCount val="1"/>
                <c:pt idx="0">
                  <c:v>373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70C-4D0E-A326-328800365138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2028</c:v>
                </c:pt>
              </c:strCache>
            </c:strRef>
          </c:tx>
          <c:spPr>
            <a:solidFill>
              <a:srgbClr val="BF2344"/>
            </a:solidFill>
            <a:ln>
              <a:solidFill>
                <a:srgbClr val="BF2344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ФГУ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399.9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731-430F-B9AD-B1FE3E6CF3E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99"/>
        <c:axId val="125906216"/>
        <c:axId val="173376208"/>
      </c:barChart>
      <c:catAx>
        <c:axId val="125906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none" spc="0" normalizeH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3376208"/>
        <c:crosses val="autoZero"/>
        <c:auto val="1"/>
        <c:lblAlgn val="ctr"/>
        <c:lblOffset val="100"/>
        <c:noMultiLvlLbl val="0"/>
      </c:catAx>
      <c:valAx>
        <c:axId val="1733762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5906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b="1">
          <a:solidFill>
            <a:schemeClr val="bg1"/>
          </a:solidFill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round/>
            </a:ln>
          </c:spPr>
          <c:dPt>
            <c:idx val="0"/>
            <c:bubble3D val="0"/>
            <c:spPr>
              <a:solidFill>
                <a:srgbClr val="59B27C"/>
              </a:solidFill>
              <a:ln w="19050">
                <a:solidFill>
                  <a:schemeClr val="lt1"/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5DD-4A37-B769-82EF8C3CF414}"/>
              </c:ext>
            </c:extLst>
          </c:dPt>
          <c:dPt>
            <c:idx val="1"/>
            <c:bubble3D val="0"/>
            <c:spPr>
              <a:solidFill>
                <a:srgbClr val="BF2344"/>
              </a:solidFill>
              <a:ln w="19050">
                <a:solidFill>
                  <a:schemeClr val="lt1"/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5DD-4A37-B769-82EF8C3CF41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F5DD-4A37-B769-82EF8C3CF414}"/>
              </c:ext>
            </c:extLst>
          </c:dPt>
          <c:dPt>
            <c:idx val="3"/>
            <c:bubble3D val="0"/>
            <c:spPr>
              <a:solidFill>
                <a:srgbClr val="2D4293"/>
              </a:solidFill>
              <a:ln w="19050">
                <a:solidFill>
                  <a:schemeClr val="lt1"/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5DD-4A37-B769-82EF8C3CF414}"/>
              </c:ext>
            </c:extLst>
          </c:dPt>
          <c:dLbls>
            <c:dLbl>
              <c:idx val="0"/>
              <c:layout>
                <c:manualLayout>
                  <c:x val="0.10486922637976046"/>
                  <c:y val="-9.0575486246625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5DD-4A37-B769-82EF8C3CF414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2694695824918362"/>
                  <c:y val="-6.967345095894258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F5DD-4A37-B769-82EF8C3CF414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5.0594217732041012E-17"/>
                  <c:y val="0.1114775215343081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F5DD-4A37-B769-82EF8C3CF414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14902469011860697"/>
                  <c:y val="-6.967345095894322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F5DD-4A37-B769-82EF8C3CF414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Скорая МП</c:v>
                </c:pt>
                <c:pt idx="1">
                  <c:v>АПП</c:v>
                </c:pt>
                <c:pt idx="2">
                  <c:v>ДС</c:v>
                </c:pt>
                <c:pt idx="3">
                  <c:v>КС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0.06</c:v>
                </c:pt>
                <c:pt idx="1">
                  <c:v>0.38600000000000001</c:v>
                </c:pt>
                <c:pt idx="2">
                  <c:v>0.10199999999999999</c:v>
                </c:pt>
                <c:pt idx="3">
                  <c:v>0.45200000000000001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5DD-4A37-B769-82EF8C3CF41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59B27C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E0F-44B0-AA80-51D8C0C2E0CB}"/>
              </c:ext>
            </c:extLst>
          </c:dPt>
          <c:dPt>
            <c:idx val="1"/>
            <c:bubble3D val="0"/>
            <c:spPr>
              <a:solidFill>
                <a:srgbClr val="BF234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E0F-44B0-AA80-51D8C0C2E0C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E0F-44B0-AA80-51D8C0C2E0CB}"/>
              </c:ext>
            </c:extLst>
          </c:dPt>
          <c:dPt>
            <c:idx val="3"/>
            <c:bubble3D val="0"/>
            <c:spPr>
              <a:solidFill>
                <a:srgbClr val="2D429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E0F-44B0-AA80-51D8C0C2E0CB}"/>
              </c:ext>
            </c:extLst>
          </c:dPt>
          <c:dLbls>
            <c:dLbl>
              <c:idx val="0"/>
              <c:layout>
                <c:manualLayout>
                  <c:x val="0.10486922637976046"/>
                  <c:y val="-9.0575486246625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7E0F-44B0-AA80-51D8C0C2E0CB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2694695824918362"/>
                  <c:y val="-6.967345095894258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7E0F-44B0-AA80-51D8C0C2E0CB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5.5194329673558641E-3"/>
                  <c:y val="0.1114775215343081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7E0F-44B0-AA80-51D8C0C2E0CB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14902469011860697"/>
                  <c:y val="-6.967345095894322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7E0F-44B0-AA80-51D8C0C2E0CB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Скорая МП</c:v>
                </c:pt>
                <c:pt idx="1">
                  <c:v>АПП</c:v>
                </c:pt>
                <c:pt idx="2">
                  <c:v>ДС</c:v>
                </c:pt>
                <c:pt idx="3">
                  <c:v>КС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5.8999999999999997E-2</c:v>
                </c:pt>
                <c:pt idx="1">
                  <c:v>0.38600000000000001</c:v>
                </c:pt>
                <c:pt idx="2">
                  <c:v>0.104</c:v>
                </c:pt>
                <c:pt idx="3">
                  <c:v>0.45100000000000001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E0F-44B0-AA80-51D8C0C2E0C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1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gif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gi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7C0A6F-9C2C-42C9-9118-D31F348E3AC0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2AD38B4-F5D4-4CED-B6EA-325664183977}">
      <dgm:prSet phldrT="[Текст]" custT="1"/>
      <dgm:spPr>
        <a:solidFill>
          <a:srgbClr val="2D4293"/>
        </a:solidFill>
      </dgm:spPr>
      <dgm:t>
        <a:bodyPr/>
        <a:lstStyle/>
        <a:p>
          <a:r>
            <a:rPr lang="ru-RU" sz="2400" b="1" dirty="0">
              <a:solidFill>
                <a:schemeClr val="bg1"/>
              </a:solidFill>
              <a:latin typeface="Montserrat Bold"/>
              <a:ea typeface="Montserrat Bold"/>
              <a:cs typeface="Montserrat Bold"/>
            </a:rPr>
            <a:t>НФЗ</a:t>
          </a:r>
          <a:endParaRPr lang="ru-RU" sz="2400" dirty="0"/>
        </a:p>
      </dgm:t>
    </dgm:pt>
    <dgm:pt modelId="{3F2F4587-B13A-40C4-996E-7AE52355E57E}" type="parTrans" cxnId="{3EBBED30-25BA-4C96-9C8D-E3BFF21FDE3E}">
      <dgm:prSet/>
      <dgm:spPr/>
      <dgm:t>
        <a:bodyPr/>
        <a:lstStyle/>
        <a:p>
          <a:endParaRPr lang="ru-RU"/>
        </a:p>
      </dgm:t>
    </dgm:pt>
    <dgm:pt modelId="{10345A1B-D18B-4981-86B6-315BD7B1F5E4}" type="sibTrans" cxnId="{3EBBED30-25BA-4C96-9C8D-E3BFF21FDE3E}">
      <dgm:prSet/>
      <dgm:spPr/>
      <dgm:t>
        <a:bodyPr/>
        <a:lstStyle/>
        <a:p>
          <a:endParaRPr lang="ru-RU"/>
        </a:p>
      </dgm:t>
    </dgm:pt>
    <dgm:pt modelId="{7C47C4E8-52B8-4EF2-BE12-292027CE50CB}">
      <dgm:prSet phldrT="[Текст]" custT="1"/>
      <dgm:spPr/>
      <dgm:t>
        <a:bodyPr/>
        <a:lstStyle/>
        <a:p>
          <a:pPr algn="l">
            <a:buClrTx/>
            <a:buSzTx/>
            <a:buFontTx/>
            <a:buNone/>
          </a:pPr>
          <a:r>
            <a:rPr lang="ru-RU" sz="1100" b="1" dirty="0">
              <a:solidFill>
                <a:srgbClr val="2D4293"/>
              </a:solidFill>
              <a:latin typeface="Montserrat Bold"/>
              <a:ea typeface="Montserrat Regular"/>
              <a:cs typeface="Montserrat Bold"/>
            </a:rPr>
            <a:t>2 611,1 рублей </a:t>
          </a:r>
          <a:r>
            <a:rPr lang="ru-RU" sz="1100" b="0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посещения в рамках профилактических медицинских осмотров </a:t>
          </a:r>
          <a:r>
            <a:rPr lang="ru-RU" sz="1100" b="1" dirty="0">
              <a:solidFill>
                <a:srgbClr val="00B050"/>
              </a:solidFill>
              <a:latin typeface="Montserrat Bold"/>
              <a:ea typeface="Montserrat Regular"/>
              <a:cs typeface="Montserrat Bold"/>
            </a:rPr>
            <a:t>(-0,4%)</a:t>
          </a:r>
          <a:endParaRPr lang="ru-RU" sz="1100" dirty="0">
            <a:solidFill>
              <a:srgbClr val="00B050"/>
            </a:solidFill>
          </a:endParaRPr>
        </a:p>
      </dgm:t>
    </dgm:pt>
    <dgm:pt modelId="{40979EAB-CE15-44C7-A5AA-B8A85EEC0200}" type="parTrans" cxnId="{89BF3EE7-7CD3-4B84-80FB-EA4F01EE6318}">
      <dgm:prSet/>
      <dgm:spPr/>
      <dgm:t>
        <a:bodyPr/>
        <a:lstStyle/>
        <a:p>
          <a:endParaRPr lang="ru-RU"/>
        </a:p>
      </dgm:t>
    </dgm:pt>
    <dgm:pt modelId="{01826CF9-D9A8-407A-9050-D952B8484ABB}" type="sibTrans" cxnId="{89BF3EE7-7CD3-4B84-80FB-EA4F01EE6318}">
      <dgm:prSet/>
      <dgm:spPr/>
      <dgm:t>
        <a:bodyPr/>
        <a:lstStyle/>
        <a:p>
          <a:endParaRPr lang="ru-RU"/>
        </a:p>
      </dgm:t>
    </dgm:pt>
    <dgm:pt modelId="{9DDDE16A-11FB-4217-B8CC-6518FC9684EB}">
      <dgm:prSet phldrT="[Текст]" custT="1"/>
      <dgm:spPr/>
      <dgm:t>
        <a:bodyPr/>
        <a:lstStyle/>
        <a:p>
          <a:pPr algn="l">
            <a:buClrTx/>
            <a:buSzTx/>
            <a:buFontTx/>
            <a:buNone/>
          </a:pPr>
          <a:r>
            <a:rPr lang="ru-RU" sz="1100" b="1" dirty="0">
              <a:solidFill>
                <a:srgbClr val="2D4293"/>
              </a:solidFill>
              <a:latin typeface="Montserrat Bold"/>
              <a:ea typeface="Montserrat Regular"/>
              <a:cs typeface="Montserrat Bold"/>
            </a:rPr>
            <a:t>3  </a:t>
          </a:r>
          <a:r>
            <a:rPr lang="en-US" sz="1100" b="1" dirty="0">
              <a:solidFill>
                <a:srgbClr val="2D4293"/>
              </a:solidFill>
              <a:latin typeface="Montserrat Bold"/>
              <a:ea typeface="Montserrat Regular"/>
              <a:cs typeface="Montserrat Bold"/>
            </a:rPr>
            <a:t>123</a:t>
          </a:r>
          <a:r>
            <a:rPr lang="ru-RU" sz="1100" b="1" dirty="0">
              <a:solidFill>
                <a:srgbClr val="2D4293"/>
              </a:solidFill>
              <a:latin typeface="Montserrat Bold"/>
              <a:ea typeface="Montserrat Regular"/>
              <a:cs typeface="Montserrat Bold"/>
            </a:rPr>
            <a:t>,</a:t>
          </a:r>
          <a:r>
            <a:rPr lang="en-US" sz="1100" b="1" dirty="0">
              <a:solidFill>
                <a:srgbClr val="2D4293"/>
              </a:solidFill>
              <a:latin typeface="Montserrat Bold"/>
              <a:ea typeface="Montserrat Regular"/>
              <a:cs typeface="Montserrat Bold"/>
            </a:rPr>
            <a:t>0</a:t>
          </a:r>
          <a:r>
            <a:rPr lang="ru-RU" sz="1100" b="1" dirty="0">
              <a:solidFill>
                <a:srgbClr val="2D4293"/>
              </a:solidFill>
              <a:latin typeface="Montserrat Bold"/>
              <a:ea typeface="Montserrat Regular"/>
              <a:cs typeface="Montserrat Bold"/>
            </a:rPr>
            <a:t> рублей </a:t>
          </a:r>
          <a:r>
            <a:rPr lang="ru-RU" sz="1100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для комплексных посещений </a:t>
          </a:r>
        </a:p>
        <a:p>
          <a:pPr algn="l">
            <a:buClrTx/>
            <a:buSzTx/>
            <a:buFontTx/>
            <a:buNone/>
          </a:pPr>
          <a:r>
            <a:rPr lang="ru-RU" sz="1100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(диспансеризация) </a:t>
          </a:r>
          <a:r>
            <a:rPr lang="ru-RU" sz="1100" b="1" dirty="0">
              <a:solidFill>
                <a:srgbClr val="00B050"/>
              </a:solidFill>
              <a:latin typeface="Montserrat Bold"/>
              <a:ea typeface="Montserrat Regular"/>
              <a:cs typeface="Montserrat Bold"/>
            </a:rPr>
            <a:t>(</a:t>
          </a:r>
          <a:r>
            <a:rPr lang="en-US" sz="1100" b="1" dirty="0">
              <a:solidFill>
                <a:srgbClr val="00B050"/>
              </a:solidFill>
              <a:latin typeface="Montserrat Bold"/>
              <a:ea typeface="Montserrat Regular"/>
              <a:cs typeface="Montserrat Bold"/>
            </a:rPr>
            <a:t>-2</a:t>
          </a:r>
          <a:r>
            <a:rPr lang="ru-RU" sz="1100" b="1" dirty="0">
              <a:solidFill>
                <a:srgbClr val="00B050"/>
              </a:solidFill>
              <a:latin typeface="Montserrat Bold"/>
              <a:ea typeface="Montserrat Regular"/>
              <a:cs typeface="Montserrat Bold"/>
            </a:rPr>
            <a:t>,</a:t>
          </a:r>
          <a:r>
            <a:rPr lang="en-US" sz="1100" b="1" dirty="0">
              <a:solidFill>
                <a:srgbClr val="00B050"/>
              </a:solidFill>
              <a:latin typeface="Montserrat Bold"/>
              <a:ea typeface="Montserrat Regular"/>
              <a:cs typeface="Montserrat Bold"/>
            </a:rPr>
            <a:t>5</a:t>
          </a:r>
          <a:r>
            <a:rPr lang="ru-RU" sz="1100" b="1" dirty="0">
              <a:solidFill>
                <a:srgbClr val="00B050"/>
              </a:solidFill>
              <a:latin typeface="Montserrat Bold"/>
              <a:ea typeface="Montserrat Regular"/>
              <a:cs typeface="Montserrat Bold"/>
            </a:rPr>
            <a:t>%)</a:t>
          </a:r>
          <a:endParaRPr lang="ru-RU" sz="1100" dirty="0">
            <a:solidFill>
              <a:srgbClr val="00B050"/>
            </a:solidFill>
          </a:endParaRPr>
        </a:p>
      </dgm:t>
    </dgm:pt>
    <dgm:pt modelId="{BE8BC1AD-B3AC-446B-B403-4ADC368E2045}" type="parTrans" cxnId="{5082D91C-6246-4865-8C9E-B5270A0FDE8D}">
      <dgm:prSet/>
      <dgm:spPr/>
      <dgm:t>
        <a:bodyPr/>
        <a:lstStyle/>
        <a:p>
          <a:endParaRPr lang="ru-RU"/>
        </a:p>
      </dgm:t>
    </dgm:pt>
    <dgm:pt modelId="{7985C758-75B6-46A2-B853-9612E153AD4C}" type="sibTrans" cxnId="{5082D91C-6246-4865-8C9E-B5270A0FDE8D}">
      <dgm:prSet/>
      <dgm:spPr/>
      <dgm:t>
        <a:bodyPr/>
        <a:lstStyle/>
        <a:p>
          <a:endParaRPr lang="ru-RU"/>
        </a:p>
      </dgm:t>
    </dgm:pt>
    <dgm:pt modelId="{0DC34C36-EFB9-4F12-8124-4991BCB3C877}">
      <dgm:prSet phldrT="[Текст]" custT="1"/>
      <dgm:spPr>
        <a:solidFill>
          <a:srgbClr val="2D4293"/>
        </a:solidFill>
      </dgm:spPr>
      <dgm:t>
        <a:bodyPr/>
        <a:lstStyle/>
        <a:p>
          <a:r>
            <a:rPr lang="ru-RU" sz="2400" b="1" dirty="0">
              <a:solidFill>
                <a:schemeClr val="bg1"/>
              </a:solidFill>
              <a:latin typeface="Montserrat Bold"/>
              <a:ea typeface="Montserrat Bold"/>
              <a:cs typeface="Montserrat Bold"/>
            </a:rPr>
            <a:t>Нормативы</a:t>
          </a:r>
          <a:r>
            <a:rPr lang="ru-RU" sz="2400" b="1" baseline="0" dirty="0">
              <a:solidFill>
                <a:schemeClr val="bg1"/>
              </a:solidFill>
              <a:latin typeface="Montserrat Bold"/>
              <a:ea typeface="Montserrat Bold"/>
              <a:cs typeface="Montserrat Bold"/>
            </a:rPr>
            <a:t> объема МП</a:t>
          </a:r>
          <a:endParaRPr lang="ru-RU" sz="2400" dirty="0"/>
        </a:p>
      </dgm:t>
    </dgm:pt>
    <dgm:pt modelId="{6F5C5C01-8B90-4527-A38E-B7EACA1932D2}" type="parTrans" cxnId="{7FFE843F-2898-4B9E-B92F-122A57C66C3D}">
      <dgm:prSet/>
      <dgm:spPr/>
      <dgm:t>
        <a:bodyPr/>
        <a:lstStyle/>
        <a:p>
          <a:endParaRPr lang="ru-RU"/>
        </a:p>
      </dgm:t>
    </dgm:pt>
    <dgm:pt modelId="{5FD1439B-49C6-4580-B1C3-495871620B9C}" type="sibTrans" cxnId="{7FFE843F-2898-4B9E-B92F-122A57C66C3D}">
      <dgm:prSet/>
      <dgm:spPr/>
      <dgm:t>
        <a:bodyPr/>
        <a:lstStyle/>
        <a:p>
          <a:endParaRPr lang="ru-RU"/>
        </a:p>
      </dgm:t>
    </dgm:pt>
    <dgm:pt modelId="{5CAF00F5-BB1F-4753-99E0-9915CC93D8B1}">
      <dgm:prSet phldrT="[Текст]" custT="1"/>
      <dgm:spPr/>
      <dgm:t>
        <a:bodyPr/>
        <a:lstStyle/>
        <a:p>
          <a:pPr algn="l">
            <a:buClrTx/>
            <a:buSzTx/>
            <a:buFontTx/>
            <a:buNone/>
          </a:pPr>
          <a:r>
            <a:rPr lang="ru-RU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37 958 029 комплексных </a:t>
          </a:r>
          <a:r>
            <a:rPr lang="ru-RU" sz="1100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посещений в рамках проведения профилактических медицинских осмотров </a:t>
          </a:r>
          <a:r>
            <a:rPr lang="ru-RU" sz="1100" b="1" dirty="0">
              <a:solidFill>
                <a:srgbClr val="00B050"/>
              </a:solidFill>
              <a:latin typeface="Montserrat Bold"/>
              <a:ea typeface="Montserrat Regular"/>
              <a:cs typeface="Montserrat Bold"/>
            </a:rPr>
            <a:t>(-2,5%)</a:t>
          </a:r>
          <a:endParaRPr lang="ru-RU" sz="1100" dirty="0">
            <a:solidFill>
              <a:srgbClr val="00B050"/>
            </a:solidFill>
          </a:endParaRPr>
        </a:p>
      </dgm:t>
    </dgm:pt>
    <dgm:pt modelId="{1C389EBE-AB56-47DA-9C7E-3B20A323B625}" type="parTrans" cxnId="{D99EE0F4-CD0D-44D5-AEA7-82231BA16E09}">
      <dgm:prSet/>
      <dgm:spPr/>
      <dgm:t>
        <a:bodyPr/>
        <a:lstStyle/>
        <a:p>
          <a:endParaRPr lang="ru-RU"/>
        </a:p>
      </dgm:t>
    </dgm:pt>
    <dgm:pt modelId="{445A3AB6-B62C-4FC3-9531-41538565519D}" type="sibTrans" cxnId="{D99EE0F4-CD0D-44D5-AEA7-82231BA16E09}">
      <dgm:prSet/>
      <dgm:spPr/>
      <dgm:t>
        <a:bodyPr/>
        <a:lstStyle/>
        <a:p>
          <a:endParaRPr lang="ru-RU"/>
        </a:p>
      </dgm:t>
    </dgm:pt>
    <dgm:pt modelId="{1485863A-03C3-4FEF-8C78-C25978C670B7}">
      <dgm:prSet phldrT="[Текст]" custT="1"/>
      <dgm:spPr/>
      <dgm:t>
        <a:bodyPr/>
        <a:lstStyle/>
        <a:p>
          <a:pPr algn="l">
            <a:buClrTx/>
            <a:buSzTx/>
            <a:buFontTx/>
            <a:buNone/>
          </a:pPr>
          <a:r>
            <a:rPr lang="ru-RU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62 1</a:t>
          </a:r>
          <a:r>
            <a:rPr lang="en-US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87</a:t>
          </a:r>
          <a:r>
            <a:rPr lang="ru-RU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 </a:t>
          </a:r>
          <a:r>
            <a:rPr lang="en-US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727</a:t>
          </a:r>
          <a:r>
            <a:rPr lang="ru-RU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 </a:t>
          </a:r>
          <a:r>
            <a:rPr lang="ru-RU" sz="1100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комплексных посещений (диспансеризация) </a:t>
          </a:r>
          <a:r>
            <a:rPr lang="ru-RU" sz="11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(+1,</a:t>
          </a:r>
          <a:r>
            <a:rPr lang="en-US" sz="11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7</a:t>
          </a:r>
          <a:r>
            <a:rPr lang="ru-RU" sz="11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%)</a:t>
          </a:r>
          <a:endParaRPr lang="ru-RU" sz="1100" dirty="0"/>
        </a:p>
      </dgm:t>
    </dgm:pt>
    <dgm:pt modelId="{CF723777-F983-41FE-B738-7B19DC6F16C8}" type="parTrans" cxnId="{56C940A0-8CCD-4311-8416-0C7E701D21BB}">
      <dgm:prSet/>
      <dgm:spPr/>
      <dgm:t>
        <a:bodyPr/>
        <a:lstStyle/>
        <a:p>
          <a:endParaRPr lang="ru-RU"/>
        </a:p>
      </dgm:t>
    </dgm:pt>
    <dgm:pt modelId="{C6E790D9-4AFE-472A-94F9-C97BC80E1DC1}" type="sibTrans" cxnId="{56C940A0-8CCD-4311-8416-0C7E701D21BB}">
      <dgm:prSet/>
      <dgm:spPr/>
      <dgm:t>
        <a:bodyPr/>
        <a:lstStyle/>
        <a:p>
          <a:endParaRPr lang="ru-RU"/>
        </a:p>
      </dgm:t>
    </dgm:pt>
    <dgm:pt modelId="{193902FA-7E27-4391-92E4-8E23E3153DE6}">
      <dgm:prSet custT="1"/>
      <dgm:spPr/>
      <dgm:t>
        <a:bodyPr/>
        <a:lstStyle/>
        <a:p>
          <a:pPr algn="l">
            <a:buClrTx/>
            <a:buSzTx/>
            <a:buFontTx/>
            <a:buBlip>
              <a:blip xmlns:r="http://schemas.openxmlformats.org/officeDocument/2006/relationships" r:embed="rId1"/>
            </a:buBlip>
          </a:pPr>
          <a:r>
            <a:rPr lang="ru-RU" sz="1100" b="1" dirty="0">
              <a:latin typeface="Montserrat Bold" panose="00000800000000000000" charset="-52"/>
            </a:rPr>
            <a:t>21 258 676 </a:t>
          </a:r>
          <a:r>
            <a:rPr lang="ru-RU" sz="1100" dirty="0">
              <a:latin typeface="Montserrat Bold" panose="00000800000000000000" charset="-52"/>
            </a:rPr>
            <a:t>комплексных посещений для оценки репродуктивного здоровья женщин и мужчин </a:t>
          </a:r>
          <a:r>
            <a:rPr lang="ru-RU" sz="1100" b="1" dirty="0">
              <a:solidFill>
                <a:srgbClr val="B00000"/>
              </a:solidFill>
              <a:latin typeface="Montserrat Bold" panose="00000800000000000000" charset="-52"/>
            </a:rPr>
            <a:t>(+8,2%)</a:t>
          </a:r>
          <a:endParaRPr lang="ru-RU" sz="1100" b="1" dirty="0">
            <a:solidFill>
              <a:srgbClr val="B00000"/>
            </a:solidFill>
          </a:endParaRPr>
        </a:p>
      </dgm:t>
    </dgm:pt>
    <dgm:pt modelId="{CAE927C1-CC5B-4905-8397-24052A2B29CD}" type="parTrans" cxnId="{AB2E2178-1D07-4880-9639-300FC21CE4EE}">
      <dgm:prSet/>
      <dgm:spPr/>
      <dgm:t>
        <a:bodyPr/>
        <a:lstStyle/>
        <a:p>
          <a:endParaRPr lang="ru-RU"/>
        </a:p>
      </dgm:t>
    </dgm:pt>
    <dgm:pt modelId="{14B1D3B1-098E-4C96-B0A6-7FF41FE0FEDB}" type="sibTrans" cxnId="{AB2E2178-1D07-4880-9639-300FC21CE4EE}">
      <dgm:prSet/>
      <dgm:spPr/>
      <dgm:t>
        <a:bodyPr/>
        <a:lstStyle/>
        <a:p>
          <a:endParaRPr lang="ru-RU"/>
        </a:p>
      </dgm:t>
    </dgm:pt>
    <dgm:pt modelId="{474B4FBF-C2EA-42A7-A3EE-690B8E71C8C2}">
      <dgm:prSet custT="1"/>
      <dgm:spPr/>
      <dgm:t>
        <a:bodyPr/>
        <a:lstStyle/>
        <a:p>
          <a:pPr algn="l"/>
          <a:r>
            <a:rPr lang="ru-RU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38</a:t>
          </a:r>
          <a:r>
            <a:rPr lang="en-US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1</a:t>
          </a:r>
          <a:r>
            <a:rPr lang="ru-RU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 </a:t>
          </a:r>
          <a:r>
            <a:rPr lang="en-US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996</a:t>
          </a:r>
          <a:r>
            <a:rPr lang="ru-RU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 </a:t>
          </a:r>
          <a:r>
            <a:rPr lang="en-US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492</a:t>
          </a:r>
          <a:r>
            <a:rPr lang="ru-RU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 </a:t>
          </a:r>
          <a:r>
            <a:rPr lang="ru-RU" sz="1100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комплексных посещений (иные цели) </a:t>
          </a:r>
          <a:r>
            <a:rPr lang="ru-RU" sz="11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(+</a:t>
          </a:r>
          <a:r>
            <a:rPr lang="en-US" sz="11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1</a:t>
          </a:r>
          <a:r>
            <a:rPr lang="ru-RU" sz="11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5,</a:t>
          </a:r>
          <a:r>
            <a:rPr lang="en-US" sz="11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0</a:t>
          </a:r>
          <a:r>
            <a:rPr lang="ru-RU" sz="11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%)</a:t>
          </a:r>
          <a:endParaRPr lang="ru-RU" sz="1100" dirty="0"/>
        </a:p>
      </dgm:t>
    </dgm:pt>
    <dgm:pt modelId="{1BB82026-7279-4E2D-BDE7-753C1754AEA1}" type="parTrans" cxnId="{7D007CF1-E440-4964-A1DC-EFD88A0B2C6B}">
      <dgm:prSet/>
      <dgm:spPr/>
      <dgm:t>
        <a:bodyPr/>
        <a:lstStyle/>
        <a:p>
          <a:endParaRPr lang="ru-RU"/>
        </a:p>
      </dgm:t>
    </dgm:pt>
    <dgm:pt modelId="{50C14380-2336-4C33-9EAA-7C86D75AC992}" type="sibTrans" cxnId="{7D007CF1-E440-4964-A1DC-EFD88A0B2C6B}">
      <dgm:prSet/>
      <dgm:spPr/>
      <dgm:t>
        <a:bodyPr/>
        <a:lstStyle/>
        <a:p>
          <a:endParaRPr lang="ru-RU"/>
        </a:p>
      </dgm:t>
    </dgm:pt>
    <dgm:pt modelId="{3EE4CCE4-C5D5-4060-A7FE-0CD56FB41F89}">
      <dgm:prSet custT="1"/>
      <dgm:spPr/>
      <dgm:t>
        <a:bodyPr/>
        <a:lstStyle/>
        <a:p>
          <a:pPr algn="l">
            <a:buClrTx/>
            <a:buSzTx/>
            <a:buFontTx/>
            <a:buBlip>
              <a:blip xmlns:r="http://schemas.openxmlformats.org/officeDocument/2006/relationships" r:embed="rId1"/>
            </a:buBlip>
          </a:pPr>
          <a:r>
            <a:rPr lang="ru-RU" sz="1100" b="1" dirty="0">
              <a:solidFill>
                <a:srgbClr val="2D4293"/>
              </a:solidFill>
              <a:latin typeface="Montserrat Bold" panose="00000800000000000000" charset="-52"/>
            </a:rPr>
            <a:t>1 934,5 рублей </a:t>
          </a:r>
          <a:r>
            <a:rPr lang="ru-RU" sz="1100" dirty="0">
              <a:latin typeface="Montserrat Bold" panose="00000800000000000000" charset="-52"/>
            </a:rPr>
            <a:t>диспансеризация для оценки репродуктивного здоровья женщин и мужчин </a:t>
          </a:r>
          <a:r>
            <a:rPr lang="ru-RU" sz="1100" b="1" dirty="0">
              <a:solidFill>
                <a:srgbClr val="C00000"/>
              </a:solidFill>
              <a:latin typeface="Montserrat Bold" panose="00000800000000000000" charset="-52"/>
            </a:rPr>
            <a:t>(+5,0%)</a:t>
          </a:r>
          <a:endParaRPr lang="ru-RU" sz="1100" dirty="0"/>
        </a:p>
      </dgm:t>
    </dgm:pt>
    <dgm:pt modelId="{BAC96F00-C293-4771-8463-4AA4438E7434}" type="parTrans" cxnId="{29D68068-880E-470F-A2A0-6ECA7E8FF749}">
      <dgm:prSet/>
      <dgm:spPr/>
      <dgm:t>
        <a:bodyPr/>
        <a:lstStyle/>
        <a:p>
          <a:endParaRPr lang="ru-RU"/>
        </a:p>
      </dgm:t>
    </dgm:pt>
    <dgm:pt modelId="{D4C65A8D-6E24-4E2C-969F-CB6D04342F8A}" type="sibTrans" cxnId="{29D68068-880E-470F-A2A0-6ECA7E8FF749}">
      <dgm:prSet/>
      <dgm:spPr/>
      <dgm:t>
        <a:bodyPr/>
        <a:lstStyle/>
        <a:p>
          <a:endParaRPr lang="ru-RU"/>
        </a:p>
      </dgm:t>
    </dgm:pt>
    <dgm:pt modelId="{B361F144-BA1A-42B3-AF57-5E32757B9C12}">
      <dgm:prSet custT="1"/>
      <dgm:spPr/>
      <dgm:t>
        <a:bodyPr/>
        <a:lstStyle/>
        <a:p>
          <a:pPr algn="l"/>
          <a:r>
            <a:rPr lang="ru-RU" sz="1100" b="1" dirty="0">
              <a:solidFill>
                <a:srgbClr val="2D4293"/>
              </a:solidFill>
              <a:latin typeface="Montserrat Bold"/>
              <a:ea typeface="Montserrat Regular"/>
              <a:cs typeface="Montserrat Bold"/>
            </a:rPr>
            <a:t>44</a:t>
          </a:r>
          <a:r>
            <a:rPr lang="en-US" sz="1100" b="1" dirty="0">
              <a:solidFill>
                <a:srgbClr val="2D4293"/>
              </a:solidFill>
              <a:latin typeface="Montserrat Bold"/>
              <a:ea typeface="Montserrat Regular"/>
              <a:cs typeface="Montserrat Bold"/>
            </a:rPr>
            <a:t>0</a:t>
          </a:r>
          <a:r>
            <a:rPr lang="ru-RU" sz="1100" b="1" dirty="0">
              <a:solidFill>
                <a:srgbClr val="2D4293"/>
              </a:solidFill>
              <a:latin typeface="Montserrat Bold"/>
              <a:ea typeface="Montserrat Regular"/>
              <a:cs typeface="Montserrat Bold"/>
            </a:rPr>
            <a:t>,</a:t>
          </a:r>
          <a:r>
            <a:rPr lang="en-US" sz="1100" b="1" dirty="0">
              <a:solidFill>
                <a:srgbClr val="2D4293"/>
              </a:solidFill>
              <a:latin typeface="Montserrat Bold"/>
              <a:ea typeface="Montserrat Regular"/>
              <a:cs typeface="Montserrat Bold"/>
            </a:rPr>
            <a:t>2</a:t>
          </a:r>
          <a:r>
            <a:rPr lang="ru-RU" sz="1100" b="1" dirty="0">
              <a:solidFill>
                <a:srgbClr val="2D4293"/>
              </a:solidFill>
              <a:latin typeface="Montserrat Bold"/>
              <a:ea typeface="Montserrat Regular"/>
              <a:cs typeface="Montserrat Bold"/>
            </a:rPr>
            <a:t> рублей </a:t>
          </a:r>
          <a:r>
            <a:rPr lang="ru-RU" sz="1100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для посещений с иными целями </a:t>
          </a:r>
          <a:r>
            <a:rPr lang="ru-RU" sz="11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(+1</a:t>
          </a:r>
          <a:r>
            <a:rPr lang="en-US" sz="11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8</a:t>
          </a:r>
          <a:r>
            <a:rPr lang="ru-RU" sz="11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,</a:t>
          </a:r>
          <a:r>
            <a:rPr lang="en-US" sz="11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3</a:t>
          </a:r>
          <a:r>
            <a:rPr lang="ru-RU" sz="11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%)</a:t>
          </a:r>
          <a:endParaRPr lang="ru-RU" sz="1100" dirty="0"/>
        </a:p>
      </dgm:t>
    </dgm:pt>
    <dgm:pt modelId="{68A6DC15-2DD0-44F7-A824-8AA5FA4AF324}" type="parTrans" cxnId="{31B7AB35-EF0C-4887-851F-459AE76B269C}">
      <dgm:prSet/>
      <dgm:spPr/>
      <dgm:t>
        <a:bodyPr/>
        <a:lstStyle/>
        <a:p>
          <a:endParaRPr lang="ru-RU"/>
        </a:p>
      </dgm:t>
    </dgm:pt>
    <dgm:pt modelId="{F3CF7E39-0F65-4DF7-9C78-C3701630CD6B}" type="sibTrans" cxnId="{31B7AB35-EF0C-4887-851F-459AE76B269C}">
      <dgm:prSet/>
      <dgm:spPr/>
      <dgm:t>
        <a:bodyPr/>
        <a:lstStyle/>
        <a:p>
          <a:endParaRPr lang="ru-RU"/>
        </a:p>
      </dgm:t>
    </dgm:pt>
    <dgm:pt modelId="{C15E76D0-780C-4DA5-A01E-1BBC6A6F2A2C}" type="pres">
      <dgm:prSet presAssocID="{DB7C0A6F-9C2C-42C9-9118-D31F348E3AC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C70D9A7-4975-4321-A02B-70DD9FBAA574}" type="pres">
      <dgm:prSet presAssocID="{32AD38B4-F5D4-4CED-B6EA-325664183977}" presName="root" presStyleCnt="0"/>
      <dgm:spPr/>
    </dgm:pt>
    <dgm:pt modelId="{A094092B-2D7F-4F2C-A00E-96D74B4DA334}" type="pres">
      <dgm:prSet presAssocID="{32AD38B4-F5D4-4CED-B6EA-325664183977}" presName="rootComposite" presStyleCnt="0"/>
      <dgm:spPr/>
    </dgm:pt>
    <dgm:pt modelId="{A09FA1DF-946D-4DAC-A19D-31B522662AC0}" type="pres">
      <dgm:prSet presAssocID="{32AD38B4-F5D4-4CED-B6EA-325664183977}" presName="rootText" presStyleLbl="node1" presStyleIdx="0" presStyleCnt="2" custScaleX="466208" custLinFactNeighborY="-1699"/>
      <dgm:spPr/>
      <dgm:t>
        <a:bodyPr/>
        <a:lstStyle/>
        <a:p>
          <a:endParaRPr lang="ru-RU"/>
        </a:p>
      </dgm:t>
    </dgm:pt>
    <dgm:pt modelId="{6159C2AD-D700-43F7-96D5-A28BE1B31254}" type="pres">
      <dgm:prSet presAssocID="{32AD38B4-F5D4-4CED-B6EA-325664183977}" presName="rootConnector" presStyleLbl="node1" presStyleIdx="0" presStyleCnt="2"/>
      <dgm:spPr/>
      <dgm:t>
        <a:bodyPr/>
        <a:lstStyle/>
        <a:p>
          <a:endParaRPr lang="ru-RU"/>
        </a:p>
      </dgm:t>
    </dgm:pt>
    <dgm:pt modelId="{72B34ED7-F2BA-4958-BC9F-7E2335CAADB3}" type="pres">
      <dgm:prSet presAssocID="{32AD38B4-F5D4-4CED-B6EA-325664183977}" presName="childShape" presStyleCnt="0"/>
      <dgm:spPr/>
    </dgm:pt>
    <dgm:pt modelId="{4F0C39B1-36A0-4A1E-9756-715E3631192E}" type="pres">
      <dgm:prSet presAssocID="{40979EAB-CE15-44C7-A5AA-B8A85EEC0200}" presName="Name13" presStyleLbl="parChTrans1D2" presStyleIdx="0" presStyleCnt="8"/>
      <dgm:spPr/>
      <dgm:t>
        <a:bodyPr/>
        <a:lstStyle/>
        <a:p>
          <a:endParaRPr lang="ru-RU"/>
        </a:p>
      </dgm:t>
    </dgm:pt>
    <dgm:pt modelId="{7A801A34-4F29-4A48-90B7-D7A13E209D74}" type="pres">
      <dgm:prSet presAssocID="{7C47C4E8-52B8-4EF2-BE12-292027CE50CB}" presName="childText" presStyleLbl="bgAcc1" presStyleIdx="0" presStyleCnt="8" custScaleX="466208" custScaleY="897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48EEAF-C1E3-4FAC-8A3C-D16CD33C0E55}" type="pres">
      <dgm:prSet presAssocID="{BE8BC1AD-B3AC-446B-B403-4ADC368E2045}" presName="Name13" presStyleLbl="parChTrans1D2" presStyleIdx="1" presStyleCnt="8"/>
      <dgm:spPr/>
      <dgm:t>
        <a:bodyPr/>
        <a:lstStyle/>
        <a:p>
          <a:endParaRPr lang="ru-RU"/>
        </a:p>
      </dgm:t>
    </dgm:pt>
    <dgm:pt modelId="{10515C8E-B0C1-46EB-B2A6-F740456B6C88}" type="pres">
      <dgm:prSet presAssocID="{9DDDE16A-11FB-4217-B8CC-6518FC9684EB}" presName="childText" presStyleLbl="bgAcc1" presStyleIdx="1" presStyleCnt="8" custScaleX="466208" custScaleY="764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8A5210-1D55-426C-9C9B-8C152FD6D346}" type="pres">
      <dgm:prSet presAssocID="{BAC96F00-C293-4771-8463-4AA4438E7434}" presName="Name13" presStyleLbl="parChTrans1D2" presStyleIdx="2" presStyleCnt="8"/>
      <dgm:spPr/>
      <dgm:t>
        <a:bodyPr/>
        <a:lstStyle/>
        <a:p>
          <a:endParaRPr lang="ru-RU"/>
        </a:p>
      </dgm:t>
    </dgm:pt>
    <dgm:pt modelId="{83935E19-0D45-4680-A527-2EA4E8E5A5FC}" type="pres">
      <dgm:prSet presAssocID="{3EE4CCE4-C5D5-4060-A7FE-0CD56FB41F89}" presName="childText" presStyleLbl="bgAcc1" presStyleIdx="2" presStyleCnt="8" custScaleX="466208" custScaleY="752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2E649E-BF8F-4C7D-B672-BBF13E2587AE}" type="pres">
      <dgm:prSet presAssocID="{68A6DC15-2DD0-44F7-A824-8AA5FA4AF324}" presName="Name13" presStyleLbl="parChTrans1D2" presStyleIdx="3" presStyleCnt="8"/>
      <dgm:spPr/>
      <dgm:t>
        <a:bodyPr/>
        <a:lstStyle/>
        <a:p>
          <a:endParaRPr lang="ru-RU"/>
        </a:p>
      </dgm:t>
    </dgm:pt>
    <dgm:pt modelId="{B7D2EF8B-2B37-49C8-893D-D22A1E5B61E7}" type="pres">
      <dgm:prSet presAssocID="{B361F144-BA1A-42B3-AF57-5E32757B9C12}" presName="childText" presStyleLbl="bgAcc1" presStyleIdx="3" presStyleCnt="8" custScaleX="466208" custScaleY="764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2B4941-A0AA-475F-96D3-F3F033D5429C}" type="pres">
      <dgm:prSet presAssocID="{0DC34C36-EFB9-4F12-8124-4991BCB3C877}" presName="root" presStyleCnt="0"/>
      <dgm:spPr/>
    </dgm:pt>
    <dgm:pt modelId="{2AB15E55-C942-43E7-BF78-53C3896FB004}" type="pres">
      <dgm:prSet presAssocID="{0DC34C36-EFB9-4F12-8124-4991BCB3C877}" presName="rootComposite" presStyleCnt="0"/>
      <dgm:spPr/>
    </dgm:pt>
    <dgm:pt modelId="{35758924-16B4-4924-B4FB-6A72C04E81BC}" type="pres">
      <dgm:prSet presAssocID="{0DC34C36-EFB9-4F12-8124-4991BCB3C877}" presName="rootText" presStyleLbl="node1" presStyleIdx="1" presStyleCnt="2" custScaleX="466208"/>
      <dgm:spPr/>
      <dgm:t>
        <a:bodyPr/>
        <a:lstStyle/>
        <a:p>
          <a:endParaRPr lang="ru-RU"/>
        </a:p>
      </dgm:t>
    </dgm:pt>
    <dgm:pt modelId="{75199590-A2A1-488F-800C-744333884E2E}" type="pres">
      <dgm:prSet presAssocID="{0DC34C36-EFB9-4F12-8124-4991BCB3C877}" presName="rootConnector" presStyleLbl="node1" presStyleIdx="1" presStyleCnt="2"/>
      <dgm:spPr/>
      <dgm:t>
        <a:bodyPr/>
        <a:lstStyle/>
        <a:p>
          <a:endParaRPr lang="ru-RU"/>
        </a:p>
      </dgm:t>
    </dgm:pt>
    <dgm:pt modelId="{9E81FE09-EE5E-48CA-8AA5-C9249FB9E859}" type="pres">
      <dgm:prSet presAssocID="{0DC34C36-EFB9-4F12-8124-4991BCB3C877}" presName="childShape" presStyleCnt="0"/>
      <dgm:spPr/>
    </dgm:pt>
    <dgm:pt modelId="{5D43E64E-62D9-4F9D-AB15-050E708E33C7}" type="pres">
      <dgm:prSet presAssocID="{1C389EBE-AB56-47DA-9C7E-3B20A323B625}" presName="Name13" presStyleLbl="parChTrans1D2" presStyleIdx="4" presStyleCnt="8"/>
      <dgm:spPr/>
      <dgm:t>
        <a:bodyPr/>
        <a:lstStyle/>
        <a:p>
          <a:endParaRPr lang="ru-RU"/>
        </a:p>
      </dgm:t>
    </dgm:pt>
    <dgm:pt modelId="{C957F6AB-49BF-43E4-9429-52116212ECC9}" type="pres">
      <dgm:prSet presAssocID="{5CAF00F5-BB1F-4753-99E0-9915CC93D8B1}" presName="childText" presStyleLbl="bgAcc1" presStyleIdx="4" presStyleCnt="8" custScaleX="466208" custScaleY="897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1F8C07-329D-44E7-946E-99EBEBC518B1}" type="pres">
      <dgm:prSet presAssocID="{CF723777-F983-41FE-B738-7B19DC6F16C8}" presName="Name13" presStyleLbl="parChTrans1D2" presStyleIdx="5" presStyleCnt="8"/>
      <dgm:spPr/>
      <dgm:t>
        <a:bodyPr/>
        <a:lstStyle/>
        <a:p>
          <a:endParaRPr lang="ru-RU"/>
        </a:p>
      </dgm:t>
    </dgm:pt>
    <dgm:pt modelId="{25F4F304-5543-4219-9596-C0361A03AAD5}" type="pres">
      <dgm:prSet presAssocID="{1485863A-03C3-4FEF-8C78-C25978C670B7}" presName="childText" presStyleLbl="bgAcc1" presStyleIdx="5" presStyleCnt="8" custScaleX="466208" custScaleY="764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0652E9-3E14-452A-A500-A7D93C80CD6E}" type="pres">
      <dgm:prSet presAssocID="{CAE927C1-CC5B-4905-8397-24052A2B29CD}" presName="Name13" presStyleLbl="parChTrans1D2" presStyleIdx="6" presStyleCnt="8"/>
      <dgm:spPr/>
      <dgm:t>
        <a:bodyPr/>
        <a:lstStyle/>
        <a:p>
          <a:endParaRPr lang="ru-RU"/>
        </a:p>
      </dgm:t>
    </dgm:pt>
    <dgm:pt modelId="{77F5EF5F-A850-41A3-9C45-6534C5AC9623}" type="pres">
      <dgm:prSet presAssocID="{193902FA-7E27-4391-92E4-8E23E3153DE6}" presName="childText" presStyleLbl="bgAcc1" presStyleIdx="6" presStyleCnt="8" custScaleX="466208" custScaleY="752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E0FBA6-1398-438D-9A80-883CAFFB5EC2}" type="pres">
      <dgm:prSet presAssocID="{1BB82026-7279-4E2D-BDE7-753C1754AEA1}" presName="Name13" presStyleLbl="parChTrans1D2" presStyleIdx="7" presStyleCnt="8"/>
      <dgm:spPr/>
      <dgm:t>
        <a:bodyPr/>
        <a:lstStyle/>
        <a:p>
          <a:endParaRPr lang="ru-RU"/>
        </a:p>
      </dgm:t>
    </dgm:pt>
    <dgm:pt modelId="{FC324A9A-51BE-435E-B5B8-9F67C5C1022B}" type="pres">
      <dgm:prSet presAssocID="{474B4FBF-C2EA-42A7-A3EE-690B8E71C8C2}" presName="childText" presStyleLbl="bgAcc1" presStyleIdx="7" presStyleCnt="8" custScaleX="466208" custScaleY="764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9EE0F4-CD0D-44D5-AEA7-82231BA16E09}" srcId="{0DC34C36-EFB9-4F12-8124-4991BCB3C877}" destId="{5CAF00F5-BB1F-4753-99E0-9915CC93D8B1}" srcOrd="0" destOrd="0" parTransId="{1C389EBE-AB56-47DA-9C7E-3B20A323B625}" sibTransId="{445A3AB6-B62C-4FC3-9531-41538565519D}"/>
    <dgm:cxn modelId="{31B7AB35-EF0C-4887-851F-459AE76B269C}" srcId="{32AD38B4-F5D4-4CED-B6EA-325664183977}" destId="{B361F144-BA1A-42B3-AF57-5E32757B9C12}" srcOrd="3" destOrd="0" parTransId="{68A6DC15-2DD0-44F7-A824-8AA5FA4AF324}" sibTransId="{F3CF7E39-0F65-4DF7-9C78-C3701630CD6B}"/>
    <dgm:cxn modelId="{90F3E37A-F65C-4F72-93FE-FF6748249F8B}" type="presOf" srcId="{B361F144-BA1A-42B3-AF57-5E32757B9C12}" destId="{B7D2EF8B-2B37-49C8-893D-D22A1E5B61E7}" srcOrd="0" destOrd="0" presId="urn:microsoft.com/office/officeart/2005/8/layout/hierarchy3"/>
    <dgm:cxn modelId="{466CA711-D0EE-471F-A616-297C71932D51}" type="presOf" srcId="{193902FA-7E27-4391-92E4-8E23E3153DE6}" destId="{77F5EF5F-A850-41A3-9C45-6534C5AC9623}" srcOrd="0" destOrd="0" presId="urn:microsoft.com/office/officeart/2005/8/layout/hierarchy3"/>
    <dgm:cxn modelId="{8EC97891-4C40-4644-84C2-89D1985C4DA9}" type="presOf" srcId="{7C47C4E8-52B8-4EF2-BE12-292027CE50CB}" destId="{7A801A34-4F29-4A48-90B7-D7A13E209D74}" srcOrd="0" destOrd="0" presId="urn:microsoft.com/office/officeart/2005/8/layout/hierarchy3"/>
    <dgm:cxn modelId="{8768EBE4-5DF0-4619-AB3A-EB0C55C55CB5}" type="presOf" srcId="{1BB82026-7279-4E2D-BDE7-753C1754AEA1}" destId="{36E0FBA6-1398-438D-9A80-883CAFFB5EC2}" srcOrd="0" destOrd="0" presId="urn:microsoft.com/office/officeart/2005/8/layout/hierarchy3"/>
    <dgm:cxn modelId="{24A1DFD6-6D63-472D-B24C-EA7EF9663643}" type="presOf" srcId="{BE8BC1AD-B3AC-446B-B403-4ADC368E2045}" destId="{4548EEAF-C1E3-4FAC-8A3C-D16CD33C0E55}" srcOrd="0" destOrd="0" presId="urn:microsoft.com/office/officeart/2005/8/layout/hierarchy3"/>
    <dgm:cxn modelId="{7FFE843F-2898-4B9E-B92F-122A57C66C3D}" srcId="{DB7C0A6F-9C2C-42C9-9118-D31F348E3AC0}" destId="{0DC34C36-EFB9-4F12-8124-4991BCB3C877}" srcOrd="1" destOrd="0" parTransId="{6F5C5C01-8B90-4527-A38E-B7EACA1932D2}" sibTransId="{5FD1439B-49C6-4580-B1C3-495871620B9C}"/>
    <dgm:cxn modelId="{AB2E2178-1D07-4880-9639-300FC21CE4EE}" srcId="{0DC34C36-EFB9-4F12-8124-4991BCB3C877}" destId="{193902FA-7E27-4391-92E4-8E23E3153DE6}" srcOrd="2" destOrd="0" parTransId="{CAE927C1-CC5B-4905-8397-24052A2B29CD}" sibTransId="{14B1D3B1-098E-4C96-B0A6-7FF41FE0FEDB}"/>
    <dgm:cxn modelId="{7B70CD8B-8D73-41BD-A982-2EFE7C20A5C6}" type="presOf" srcId="{474B4FBF-C2EA-42A7-A3EE-690B8E71C8C2}" destId="{FC324A9A-51BE-435E-B5B8-9F67C5C1022B}" srcOrd="0" destOrd="0" presId="urn:microsoft.com/office/officeart/2005/8/layout/hierarchy3"/>
    <dgm:cxn modelId="{216E93BF-46D5-4FC7-A2A3-979DA7FD4E0E}" type="presOf" srcId="{32AD38B4-F5D4-4CED-B6EA-325664183977}" destId="{6159C2AD-D700-43F7-96D5-A28BE1B31254}" srcOrd="1" destOrd="0" presId="urn:microsoft.com/office/officeart/2005/8/layout/hierarchy3"/>
    <dgm:cxn modelId="{9B1895F8-E4D2-4BB1-8806-BC7802CC0CEA}" type="presOf" srcId="{0DC34C36-EFB9-4F12-8124-4991BCB3C877}" destId="{75199590-A2A1-488F-800C-744333884E2E}" srcOrd="1" destOrd="0" presId="urn:microsoft.com/office/officeart/2005/8/layout/hierarchy3"/>
    <dgm:cxn modelId="{B6A8297E-DF71-434E-A7F3-BAE87133DE8B}" type="presOf" srcId="{5CAF00F5-BB1F-4753-99E0-9915CC93D8B1}" destId="{C957F6AB-49BF-43E4-9429-52116212ECC9}" srcOrd="0" destOrd="0" presId="urn:microsoft.com/office/officeart/2005/8/layout/hierarchy3"/>
    <dgm:cxn modelId="{C18DD5C9-B796-4082-9A08-F513F86CC480}" type="presOf" srcId="{32AD38B4-F5D4-4CED-B6EA-325664183977}" destId="{A09FA1DF-946D-4DAC-A19D-31B522662AC0}" srcOrd="0" destOrd="0" presId="urn:microsoft.com/office/officeart/2005/8/layout/hierarchy3"/>
    <dgm:cxn modelId="{03E4E7F7-DA97-4D5B-B7F4-F3DB596A6791}" type="presOf" srcId="{9DDDE16A-11FB-4217-B8CC-6518FC9684EB}" destId="{10515C8E-B0C1-46EB-B2A6-F740456B6C88}" srcOrd="0" destOrd="0" presId="urn:microsoft.com/office/officeart/2005/8/layout/hierarchy3"/>
    <dgm:cxn modelId="{F51D8C5D-C8CE-4282-82C5-1D4CDA650504}" type="presOf" srcId="{CF723777-F983-41FE-B738-7B19DC6F16C8}" destId="{D81F8C07-329D-44E7-946E-99EBEBC518B1}" srcOrd="0" destOrd="0" presId="urn:microsoft.com/office/officeart/2005/8/layout/hierarchy3"/>
    <dgm:cxn modelId="{3F1EA7BB-3A3E-46DB-B372-2543F1384B3E}" type="presOf" srcId="{1C389EBE-AB56-47DA-9C7E-3B20A323B625}" destId="{5D43E64E-62D9-4F9D-AB15-050E708E33C7}" srcOrd="0" destOrd="0" presId="urn:microsoft.com/office/officeart/2005/8/layout/hierarchy3"/>
    <dgm:cxn modelId="{29D68068-880E-470F-A2A0-6ECA7E8FF749}" srcId="{32AD38B4-F5D4-4CED-B6EA-325664183977}" destId="{3EE4CCE4-C5D5-4060-A7FE-0CD56FB41F89}" srcOrd="2" destOrd="0" parTransId="{BAC96F00-C293-4771-8463-4AA4438E7434}" sibTransId="{D4C65A8D-6E24-4E2C-969F-CB6D04342F8A}"/>
    <dgm:cxn modelId="{D502ADBE-A2D4-4138-9C9A-8FA7CB50DAE2}" type="presOf" srcId="{3EE4CCE4-C5D5-4060-A7FE-0CD56FB41F89}" destId="{83935E19-0D45-4680-A527-2EA4E8E5A5FC}" srcOrd="0" destOrd="0" presId="urn:microsoft.com/office/officeart/2005/8/layout/hierarchy3"/>
    <dgm:cxn modelId="{7A91F7E4-3D87-4A2C-8D68-82B5087E40A2}" type="presOf" srcId="{68A6DC15-2DD0-44F7-A824-8AA5FA4AF324}" destId="{992E649E-BF8F-4C7D-B672-BBF13E2587AE}" srcOrd="0" destOrd="0" presId="urn:microsoft.com/office/officeart/2005/8/layout/hierarchy3"/>
    <dgm:cxn modelId="{7D007CF1-E440-4964-A1DC-EFD88A0B2C6B}" srcId="{0DC34C36-EFB9-4F12-8124-4991BCB3C877}" destId="{474B4FBF-C2EA-42A7-A3EE-690B8E71C8C2}" srcOrd="3" destOrd="0" parTransId="{1BB82026-7279-4E2D-BDE7-753C1754AEA1}" sibTransId="{50C14380-2336-4C33-9EAA-7C86D75AC992}"/>
    <dgm:cxn modelId="{D798E422-B1CA-41BD-B352-031E16A0BD75}" type="presOf" srcId="{40979EAB-CE15-44C7-A5AA-B8A85EEC0200}" destId="{4F0C39B1-36A0-4A1E-9756-715E3631192E}" srcOrd="0" destOrd="0" presId="urn:microsoft.com/office/officeart/2005/8/layout/hierarchy3"/>
    <dgm:cxn modelId="{96042260-29A5-4C15-9483-EBD724C0BE58}" type="presOf" srcId="{1485863A-03C3-4FEF-8C78-C25978C670B7}" destId="{25F4F304-5543-4219-9596-C0361A03AAD5}" srcOrd="0" destOrd="0" presId="urn:microsoft.com/office/officeart/2005/8/layout/hierarchy3"/>
    <dgm:cxn modelId="{5082D91C-6246-4865-8C9E-B5270A0FDE8D}" srcId="{32AD38B4-F5D4-4CED-B6EA-325664183977}" destId="{9DDDE16A-11FB-4217-B8CC-6518FC9684EB}" srcOrd="1" destOrd="0" parTransId="{BE8BC1AD-B3AC-446B-B403-4ADC368E2045}" sibTransId="{7985C758-75B6-46A2-B853-9612E153AD4C}"/>
    <dgm:cxn modelId="{182F6398-B130-49E2-B5FD-2E5377B6AD42}" type="presOf" srcId="{BAC96F00-C293-4771-8463-4AA4438E7434}" destId="{218A5210-1D55-426C-9C9B-8C152FD6D346}" srcOrd="0" destOrd="0" presId="urn:microsoft.com/office/officeart/2005/8/layout/hierarchy3"/>
    <dgm:cxn modelId="{56C940A0-8CCD-4311-8416-0C7E701D21BB}" srcId="{0DC34C36-EFB9-4F12-8124-4991BCB3C877}" destId="{1485863A-03C3-4FEF-8C78-C25978C670B7}" srcOrd="1" destOrd="0" parTransId="{CF723777-F983-41FE-B738-7B19DC6F16C8}" sibTransId="{C6E790D9-4AFE-472A-94F9-C97BC80E1DC1}"/>
    <dgm:cxn modelId="{3EBBED30-25BA-4C96-9C8D-E3BFF21FDE3E}" srcId="{DB7C0A6F-9C2C-42C9-9118-D31F348E3AC0}" destId="{32AD38B4-F5D4-4CED-B6EA-325664183977}" srcOrd="0" destOrd="0" parTransId="{3F2F4587-B13A-40C4-996E-7AE52355E57E}" sibTransId="{10345A1B-D18B-4981-86B6-315BD7B1F5E4}"/>
    <dgm:cxn modelId="{89BF3EE7-7CD3-4B84-80FB-EA4F01EE6318}" srcId="{32AD38B4-F5D4-4CED-B6EA-325664183977}" destId="{7C47C4E8-52B8-4EF2-BE12-292027CE50CB}" srcOrd="0" destOrd="0" parTransId="{40979EAB-CE15-44C7-A5AA-B8A85EEC0200}" sibTransId="{01826CF9-D9A8-407A-9050-D952B8484ABB}"/>
    <dgm:cxn modelId="{31603A71-2B14-4F7E-8E57-820BD0044D78}" type="presOf" srcId="{CAE927C1-CC5B-4905-8397-24052A2B29CD}" destId="{270652E9-3E14-452A-A500-A7D93C80CD6E}" srcOrd="0" destOrd="0" presId="urn:microsoft.com/office/officeart/2005/8/layout/hierarchy3"/>
    <dgm:cxn modelId="{1168D148-57DA-4A4C-BC60-A3B74256E0C0}" type="presOf" srcId="{DB7C0A6F-9C2C-42C9-9118-D31F348E3AC0}" destId="{C15E76D0-780C-4DA5-A01E-1BBC6A6F2A2C}" srcOrd="0" destOrd="0" presId="urn:microsoft.com/office/officeart/2005/8/layout/hierarchy3"/>
    <dgm:cxn modelId="{D2CDFFEA-8B9F-413D-92F4-4F9D06B91FC0}" type="presOf" srcId="{0DC34C36-EFB9-4F12-8124-4991BCB3C877}" destId="{35758924-16B4-4924-B4FB-6A72C04E81BC}" srcOrd="0" destOrd="0" presId="urn:microsoft.com/office/officeart/2005/8/layout/hierarchy3"/>
    <dgm:cxn modelId="{C8691F05-2BC3-499C-8328-690E75896D5A}" type="presParOf" srcId="{C15E76D0-780C-4DA5-A01E-1BBC6A6F2A2C}" destId="{CC70D9A7-4975-4321-A02B-70DD9FBAA574}" srcOrd="0" destOrd="0" presId="urn:microsoft.com/office/officeart/2005/8/layout/hierarchy3"/>
    <dgm:cxn modelId="{D4858CBE-2B41-480F-92A0-28F3FE986FC2}" type="presParOf" srcId="{CC70D9A7-4975-4321-A02B-70DD9FBAA574}" destId="{A094092B-2D7F-4F2C-A00E-96D74B4DA334}" srcOrd="0" destOrd="0" presId="urn:microsoft.com/office/officeart/2005/8/layout/hierarchy3"/>
    <dgm:cxn modelId="{9DC36069-05F9-41B8-9FCC-54A6168BB8A0}" type="presParOf" srcId="{A094092B-2D7F-4F2C-A00E-96D74B4DA334}" destId="{A09FA1DF-946D-4DAC-A19D-31B522662AC0}" srcOrd="0" destOrd="0" presId="urn:microsoft.com/office/officeart/2005/8/layout/hierarchy3"/>
    <dgm:cxn modelId="{19787807-CCCD-43E5-8FD3-EF8BBB396B6E}" type="presParOf" srcId="{A094092B-2D7F-4F2C-A00E-96D74B4DA334}" destId="{6159C2AD-D700-43F7-96D5-A28BE1B31254}" srcOrd="1" destOrd="0" presId="urn:microsoft.com/office/officeart/2005/8/layout/hierarchy3"/>
    <dgm:cxn modelId="{A32717E6-5086-4C36-993C-8B7AEF8EFA4C}" type="presParOf" srcId="{CC70D9A7-4975-4321-A02B-70DD9FBAA574}" destId="{72B34ED7-F2BA-4958-BC9F-7E2335CAADB3}" srcOrd="1" destOrd="0" presId="urn:microsoft.com/office/officeart/2005/8/layout/hierarchy3"/>
    <dgm:cxn modelId="{B66D5DB6-28D9-4880-AC25-24481A412CDC}" type="presParOf" srcId="{72B34ED7-F2BA-4958-BC9F-7E2335CAADB3}" destId="{4F0C39B1-36A0-4A1E-9756-715E3631192E}" srcOrd="0" destOrd="0" presId="urn:microsoft.com/office/officeart/2005/8/layout/hierarchy3"/>
    <dgm:cxn modelId="{219F73DE-9EA3-4D38-BCCA-2A4F2F056F8B}" type="presParOf" srcId="{72B34ED7-F2BA-4958-BC9F-7E2335CAADB3}" destId="{7A801A34-4F29-4A48-90B7-D7A13E209D74}" srcOrd="1" destOrd="0" presId="urn:microsoft.com/office/officeart/2005/8/layout/hierarchy3"/>
    <dgm:cxn modelId="{FB9B4066-931F-468B-96F7-37962AD4AB17}" type="presParOf" srcId="{72B34ED7-F2BA-4958-BC9F-7E2335CAADB3}" destId="{4548EEAF-C1E3-4FAC-8A3C-D16CD33C0E55}" srcOrd="2" destOrd="0" presId="urn:microsoft.com/office/officeart/2005/8/layout/hierarchy3"/>
    <dgm:cxn modelId="{35213D7C-34E2-4500-84D4-8D7A7121FFC4}" type="presParOf" srcId="{72B34ED7-F2BA-4958-BC9F-7E2335CAADB3}" destId="{10515C8E-B0C1-46EB-B2A6-F740456B6C88}" srcOrd="3" destOrd="0" presId="urn:microsoft.com/office/officeart/2005/8/layout/hierarchy3"/>
    <dgm:cxn modelId="{59F1AB3B-5BBC-4B6B-9FD5-3357B8F7FFCB}" type="presParOf" srcId="{72B34ED7-F2BA-4958-BC9F-7E2335CAADB3}" destId="{218A5210-1D55-426C-9C9B-8C152FD6D346}" srcOrd="4" destOrd="0" presId="urn:microsoft.com/office/officeart/2005/8/layout/hierarchy3"/>
    <dgm:cxn modelId="{D0D2B6E9-8350-4462-AE3C-F740BA4B607E}" type="presParOf" srcId="{72B34ED7-F2BA-4958-BC9F-7E2335CAADB3}" destId="{83935E19-0D45-4680-A527-2EA4E8E5A5FC}" srcOrd="5" destOrd="0" presId="urn:microsoft.com/office/officeart/2005/8/layout/hierarchy3"/>
    <dgm:cxn modelId="{CD9E5228-988B-4391-A0DC-1C8BD152285B}" type="presParOf" srcId="{72B34ED7-F2BA-4958-BC9F-7E2335CAADB3}" destId="{992E649E-BF8F-4C7D-B672-BBF13E2587AE}" srcOrd="6" destOrd="0" presId="urn:microsoft.com/office/officeart/2005/8/layout/hierarchy3"/>
    <dgm:cxn modelId="{0697AD16-EEE0-4BB5-8F6F-0666EC354ACA}" type="presParOf" srcId="{72B34ED7-F2BA-4958-BC9F-7E2335CAADB3}" destId="{B7D2EF8B-2B37-49C8-893D-D22A1E5B61E7}" srcOrd="7" destOrd="0" presId="urn:microsoft.com/office/officeart/2005/8/layout/hierarchy3"/>
    <dgm:cxn modelId="{D77285DF-B155-4E7D-AB06-A7216ECFBB86}" type="presParOf" srcId="{C15E76D0-780C-4DA5-A01E-1BBC6A6F2A2C}" destId="{182B4941-A0AA-475F-96D3-F3F033D5429C}" srcOrd="1" destOrd="0" presId="urn:microsoft.com/office/officeart/2005/8/layout/hierarchy3"/>
    <dgm:cxn modelId="{C212CBF2-C4BC-4E2C-B564-3F9D65D00A25}" type="presParOf" srcId="{182B4941-A0AA-475F-96D3-F3F033D5429C}" destId="{2AB15E55-C942-43E7-BF78-53C3896FB004}" srcOrd="0" destOrd="0" presId="urn:microsoft.com/office/officeart/2005/8/layout/hierarchy3"/>
    <dgm:cxn modelId="{F0F24707-82C3-4DD6-B97F-2EAB6ED763D0}" type="presParOf" srcId="{2AB15E55-C942-43E7-BF78-53C3896FB004}" destId="{35758924-16B4-4924-B4FB-6A72C04E81BC}" srcOrd="0" destOrd="0" presId="urn:microsoft.com/office/officeart/2005/8/layout/hierarchy3"/>
    <dgm:cxn modelId="{45654D20-61C2-4BC4-98CE-71554953191C}" type="presParOf" srcId="{2AB15E55-C942-43E7-BF78-53C3896FB004}" destId="{75199590-A2A1-488F-800C-744333884E2E}" srcOrd="1" destOrd="0" presId="urn:microsoft.com/office/officeart/2005/8/layout/hierarchy3"/>
    <dgm:cxn modelId="{43E3F1D2-ED0E-4325-8539-DA78AA4A4E5B}" type="presParOf" srcId="{182B4941-A0AA-475F-96D3-F3F033D5429C}" destId="{9E81FE09-EE5E-48CA-8AA5-C9249FB9E859}" srcOrd="1" destOrd="0" presId="urn:microsoft.com/office/officeart/2005/8/layout/hierarchy3"/>
    <dgm:cxn modelId="{3A632934-4EF4-44B5-89A8-6CCF6D0A7C33}" type="presParOf" srcId="{9E81FE09-EE5E-48CA-8AA5-C9249FB9E859}" destId="{5D43E64E-62D9-4F9D-AB15-050E708E33C7}" srcOrd="0" destOrd="0" presId="urn:microsoft.com/office/officeart/2005/8/layout/hierarchy3"/>
    <dgm:cxn modelId="{8F3F5A99-38CC-4F9A-84EC-02C62E5AAD83}" type="presParOf" srcId="{9E81FE09-EE5E-48CA-8AA5-C9249FB9E859}" destId="{C957F6AB-49BF-43E4-9429-52116212ECC9}" srcOrd="1" destOrd="0" presId="urn:microsoft.com/office/officeart/2005/8/layout/hierarchy3"/>
    <dgm:cxn modelId="{A1F9A1BA-8AF9-4393-8F3B-DD715119826B}" type="presParOf" srcId="{9E81FE09-EE5E-48CA-8AA5-C9249FB9E859}" destId="{D81F8C07-329D-44E7-946E-99EBEBC518B1}" srcOrd="2" destOrd="0" presId="urn:microsoft.com/office/officeart/2005/8/layout/hierarchy3"/>
    <dgm:cxn modelId="{B795131B-D2B0-4A2F-BCC7-125C5FAA9E57}" type="presParOf" srcId="{9E81FE09-EE5E-48CA-8AA5-C9249FB9E859}" destId="{25F4F304-5543-4219-9596-C0361A03AAD5}" srcOrd="3" destOrd="0" presId="urn:microsoft.com/office/officeart/2005/8/layout/hierarchy3"/>
    <dgm:cxn modelId="{47CABD4C-533C-4318-AEEF-D6A9F617E7DF}" type="presParOf" srcId="{9E81FE09-EE5E-48CA-8AA5-C9249FB9E859}" destId="{270652E9-3E14-452A-A500-A7D93C80CD6E}" srcOrd="4" destOrd="0" presId="urn:microsoft.com/office/officeart/2005/8/layout/hierarchy3"/>
    <dgm:cxn modelId="{5789C81B-854D-496B-92F7-E0E0B4222BED}" type="presParOf" srcId="{9E81FE09-EE5E-48CA-8AA5-C9249FB9E859}" destId="{77F5EF5F-A850-41A3-9C45-6534C5AC9623}" srcOrd="5" destOrd="0" presId="urn:microsoft.com/office/officeart/2005/8/layout/hierarchy3"/>
    <dgm:cxn modelId="{0C141272-B15C-4B0C-856D-EB7A3DA91DF6}" type="presParOf" srcId="{9E81FE09-EE5E-48CA-8AA5-C9249FB9E859}" destId="{36E0FBA6-1398-438D-9A80-883CAFFB5EC2}" srcOrd="6" destOrd="0" presId="urn:microsoft.com/office/officeart/2005/8/layout/hierarchy3"/>
    <dgm:cxn modelId="{772D0810-D5F3-481E-96B5-D42A755CEDC9}" type="presParOf" srcId="{9E81FE09-EE5E-48CA-8AA5-C9249FB9E859}" destId="{FC324A9A-51BE-435E-B5B8-9F67C5C1022B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B7C0A6F-9C2C-42C9-9118-D31F348E3AC0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2AD38B4-F5D4-4CED-B6EA-325664183977}">
      <dgm:prSet phldrT="[Текст]" custT="1"/>
      <dgm:spPr>
        <a:solidFill>
          <a:srgbClr val="2D4293"/>
        </a:solidFill>
      </dgm:spPr>
      <dgm:t>
        <a:bodyPr/>
        <a:lstStyle/>
        <a:p>
          <a:pPr algn="l"/>
          <a:r>
            <a:rPr lang="ru-RU" sz="2400" b="1" dirty="0">
              <a:solidFill>
                <a:schemeClr val="bg1"/>
              </a:solidFill>
              <a:latin typeface="Montserrat Bold"/>
              <a:ea typeface="Montserrat Bold"/>
              <a:cs typeface="Montserrat Bold"/>
            </a:rPr>
            <a:t>НФЗ</a:t>
          </a:r>
          <a:endParaRPr lang="ru-RU" sz="2400" dirty="0"/>
        </a:p>
      </dgm:t>
    </dgm:pt>
    <dgm:pt modelId="{3F2F4587-B13A-40C4-996E-7AE52355E57E}" type="parTrans" cxnId="{3EBBED30-25BA-4C96-9C8D-E3BFF21FDE3E}">
      <dgm:prSet/>
      <dgm:spPr/>
      <dgm:t>
        <a:bodyPr/>
        <a:lstStyle/>
        <a:p>
          <a:pPr algn="l"/>
          <a:endParaRPr lang="ru-RU"/>
        </a:p>
      </dgm:t>
    </dgm:pt>
    <dgm:pt modelId="{10345A1B-D18B-4981-86B6-315BD7B1F5E4}" type="sibTrans" cxnId="{3EBBED30-25BA-4C96-9C8D-E3BFF21FDE3E}">
      <dgm:prSet/>
      <dgm:spPr/>
      <dgm:t>
        <a:bodyPr/>
        <a:lstStyle/>
        <a:p>
          <a:pPr algn="l"/>
          <a:endParaRPr lang="ru-RU"/>
        </a:p>
      </dgm:t>
    </dgm:pt>
    <dgm:pt modelId="{7C47C4E8-52B8-4EF2-BE12-292027CE50CB}">
      <dgm:prSet phldrT="[Текст]" custT="1"/>
      <dgm:spPr/>
      <dgm:t>
        <a:bodyPr/>
        <a:lstStyle/>
        <a:p>
          <a:pPr algn="l">
            <a:buClrTx/>
            <a:buSzTx/>
            <a:buFontTx/>
            <a:buNone/>
          </a:pPr>
          <a:r>
            <a:rPr lang="ru-RU" sz="1100" b="1" dirty="0">
              <a:solidFill>
                <a:srgbClr val="2D4293"/>
              </a:solidFill>
              <a:latin typeface="Montserrat Bold"/>
              <a:ea typeface="Montserrat Regular"/>
              <a:cs typeface="Montserrat Bold"/>
            </a:rPr>
            <a:t>1 050,7 рублей </a:t>
          </a:r>
          <a:r>
            <a:rPr lang="ru-RU" sz="1100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для посещений </a:t>
          </a:r>
          <a:r>
            <a:rPr lang="ru-RU" sz="1100" b="0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 с неотложной помощью </a:t>
          </a:r>
          <a:r>
            <a:rPr lang="ru-RU" sz="11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(+6,8%)</a:t>
          </a:r>
          <a:endParaRPr lang="ru-RU" sz="1100" dirty="0"/>
        </a:p>
      </dgm:t>
    </dgm:pt>
    <dgm:pt modelId="{40979EAB-CE15-44C7-A5AA-B8A85EEC0200}" type="parTrans" cxnId="{89BF3EE7-7CD3-4B84-80FB-EA4F01EE6318}">
      <dgm:prSet/>
      <dgm:spPr/>
      <dgm:t>
        <a:bodyPr/>
        <a:lstStyle/>
        <a:p>
          <a:pPr algn="l"/>
          <a:endParaRPr lang="ru-RU"/>
        </a:p>
      </dgm:t>
    </dgm:pt>
    <dgm:pt modelId="{01826CF9-D9A8-407A-9050-D952B8484ABB}" type="sibTrans" cxnId="{89BF3EE7-7CD3-4B84-80FB-EA4F01EE6318}">
      <dgm:prSet/>
      <dgm:spPr/>
      <dgm:t>
        <a:bodyPr/>
        <a:lstStyle/>
        <a:p>
          <a:pPr algn="l"/>
          <a:endParaRPr lang="ru-RU"/>
        </a:p>
      </dgm:t>
    </dgm:pt>
    <dgm:pt modelId="{9DDDE16A-11FB-4217-B8CC-6518FC9684EB}">
      <dgm:prSet phldrT="[Текст]" custT="1"/>
      <dgm:spPr/>
      <dgm:t>
        <a:bodyPr/>
        <a:lstStyle/>
        <a:p>
          <a:pPr algn="l">
            <a:buClrTx/>
            <a:buSzTx/>
            <a:buFontTx/>
            <a:buNone/>
          </a:pPr>
          <a:r>
            <a:rPr lang="ru-RU" sz="1100" b="1" dirty="0">
              <a:solidFill>
                <a:srgbClr val="2D4293"/>
              </a:solidFill>
              <a:latin typeface="Montserrat Bold"/>
              <a:ea typeface="Montserrat Regular"/>
              <a:cs typeface="Montserrat Bold"/>
            </a:rPr>
            <a:t>2 064,7 рублей </a:t>
          </a:r>
          <a:r>
            <a:rPr lang="ru-RU" sz="1100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для обращений в связи с заболеваниями </a:t>
          </a:r>
          <a:r>
            <a:rPr lang="ru-RU" sz="1100" b="1" dirty="0">
              <a:solidFill>
                <a:srgbClr val="00B050"/>
              </a:solidFill>
              <a:latin typeface="Montserrat Bold"/>
              <a:ea typeface="Montserrat Regular"/>
              <a:cs typeface="Montserrat Bold"/>
            </a:rPr>
            <a:t>(на уровне 2025 года)</a:t>
          </a:r>
          <a:endParaRPr lang="ru-RU" sz="1100" b="1" dirty="0">
            <a:solidFill>
              <a:srgbClr val="00B050"/>
            </a:solidFill>
          </a:endParaRPr>
        </a:p>
      </dgm:t>
    </dgm:pt>
    <dgm:pt modelId="{BE8BC1AD-B3AC-446B-B403-4ADC368E2045}" type="parTrans" cxnId="{5082D91C-6246-4865-8C9E-B5270A0FDE8D}">
      <dgm:prSet/>
      <dgm:spPr/>
      <dgm:t>
        <a:bodyPr/>
        <a:lstStyle/>
        <a:p>
          <a:pPr algn="l"/>
          <a:endParaRPr lang="ru-RU"/>
        </a:p>
      </dgm:t>
    </dgm:pt>
    <dgm:pt modelId="{7985C758-75B6-46A2-B853-9612E153AD4C}" type="sibTrans" cxnId="{5082D91C-6246-4865-8C9E-B5270A0FDE8D}">
      <dgm:prSet/>
      <dgm:spPr/>
      <dgm:t>
        <a:bodyPr/>
        <a:lstStyle/>
        <a:p>
          <a:pPr algn="l"/>
          <a:endParaRPr lang="ru-RU"/>
        </a:p>
      </dgm:t>
    </dgm:pt>
    <dgm:pt modelId="{0DC34C36-EFB9-4F12-8124-4991BCB3C877}">
      <dgm:prSet phldrT="[Текст]" custT="1"/>
      <dgm:spPr>
        <a:solidFill>
          <a:srgbClr val="2D4293"/>
        </a:solidFill>
      </dgm:spPr>
      <dgm:t>
        <a:bodyPr/>
        <a:lstStyle/>
        <a:p>
          <a:pPr algn="l"/>
          <a:r>
            <a:rPr lang="ru-RU" sz="2400" b="1" dirty="0">
              <a:solidFill>
                <a:schemeClr val="bg1"/>
              </a:solidFill>
              <a:latin typeface="Montserrat Bold"/>
              <a:ea typeface="Montserrat Bold"/>
              <a:cs typeface="Montserrat Bold"/>
            </a:rPr>
            <a:t>Нормативы</a:t>
          </a:r>
          <a:r>
            <a:rPr lang="ru-RU" sz="2400" b="1" baseline="0" dirty="0">
              <a:solidFill>
                <a:schemeClr val="bg1"/>
              </a:solidFill>
              <a:latin typeface="Montserrat Bold"/>
              <a:ea typeface="Montserrat Bold"/>
              <a:cs typeface="Montserrat Bold"/>
            </a:rPr>
            <a:t> объема МП</a:t>
          </a:r>
          <a:endParaRPr lang="ru-RU" sz="2400" dirty="0"/>
        </a:p>
      </dgm:t>
    </dgm:pt>
    <dgm:pt modelId="{6F5C5C01-8B90-4527-A38E-B7EACA1932D2}" type="parTrans" cxnId="{7FFE843F-2898-4B9E-B92F-122A57C66C3D}">
      <dgm:prSet/>
      <dgm:spPr/>
      <dgm:t>
        <a:bodyPr/>
        <a:lstStyle/>
        <a:p>
          <a:pPr algn="l"/>
          <a:endParaRPr lang="ru-RU"/>
        </a:p>
      </dgm:t>
    </dgm:pt>
    <dgm:pt modelId="{5FD1439B-49C6-4580-B1C3-495871620B9C}" type="sibTrans" cxnId="{7FFE843F-2898-4B9E-B92F-122A57C66C3D}">
      <dgm:prSet/>
      <dgm:spPr/>
      <dgm:t>
        <a:bodyPr/>
        <a:lstStyle/>
        <a:p>
          <a:pPr algn="l"/>
          <a:endParaRPr lang="ru-RU"/>
        </a:p>
      </dgm:t>
    </dgm:pt>
    <dgm:pt modelId="{5CAF00F5-BB1F-4753-99E0-9915CC93D8B1}">
      <dgm:prSet phldrT="[Текст]" custT="1"/>
      <dgm:spPr/>
      <dgm:t>
        <a:bodyPr/>
        <a:lstStyle/>
        <a:p>
          <a:pPr algn="l">
            <a:buClrTx/>
            <a:buSzTx/>
            <a:buFontTx/>
            <a:buNone/>
          </a:pPr>
          <a:r>
            <a:rPr lang="ru-RU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78 785 086 </a:t>
          </a:r>
          <a:r>
            <a:rPr lang="ru-RU" sz="1100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посещений  с неотложной помощью</a:t>
          </a:r>
        </a:p>
        <a:p>
          <a:pPr algn="l">
            <a:buClrTx/>
            <a:buSzTx/>
            <a:buFontTx/>
            <a:buNone/>
          </a:pPr>
          <a:r>
            <a:rPr lang="ru-RU" sz="1100" b="1" dirty="0">
              <a:solidFill>
                <a:srgbClr val="00B050"/>
              </a:solidFill>
              <a:latin typeface="Montserrat Bold"/>
              <a:ea typeface="Montserrat Regular"/>
              <a:cs typeface="Montserrat Bold"/>
            </a:rPr>
            <a:t>(на уровне 2025 года)</a:t>
          </a:r>
          <a:endParaRPr lang="ru-RU" sz="1100" b="1" dirty="0">
            <a:solidFill>
              <a:srgbClr val="00B050"/>
            </a:solidFill>
          </a:endParaRPr>
        </a:p>
      </dgm:t>
    </dgm:pt>
    <dgm:pt modelId="{1C389EBE-AB56-47DA-9C7E-3B20A323B625}" type="parTrans" cxnId="{D99EE0F4-CD0D-44D5-AEA7-82231BA16E09}">
      <dgm:prSet/>
      <dgm:spPr/>
      <dgm:t>
        <a:bodyPr/>
        <a:lstStyle/>
        <a:p>
          <a:pPr algn="l"/>
          <a:endParaRPr lang="ru-RU"/>
        </a:p>
      </dgm:t>
    </dgm:pt>
    <dgm:pt modelId="{445A3AB6-B62C-4FC3-9531-41538565519D}" type="sibTrans" cxnId="{D99EE0F4-CD0D-44D5-AEA7-82231BA16E09}">
      <dgm:prSet/>
      <dgm:spPr/>
      <dgm:t>
        <a:bodyPr/>
        <a:lstStyle/>
        <a:p>
          <a:pPr algn="l"/>
          <a:endParaRPr lang="ru-RU"/>
        </a:p>
      </dgm:t>
    </dgm:pt>
    <dgm:pt modelId="{1485863A-03C3-4FEF-8C78-C25978C670B7}">
      <dgm:prSet phldrT="[Текст]" custT="1"/>
      <dgm:spPr/>
      <dgm:t>
        <a:bodyPr/>
        <a:lstStyle/>
        <a:p>
          <a:pPr algn="l">
            <a:buClrTx/>
            <a:buSzTx/>
            <a:buFontTx/>
            <a:buNone/>
          </a:pPr>
          <a:r>
            <a:rPr lang="ru-RU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194 915 615 </a:t>
          </a:r>
          <a:r>
            <a:rPr lang="ru-RU" sz="1100" b="0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обращений</a:t>
          </a:r>
          <a:r>
            <a:rPr lang="ru-RU" sz="1100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 в связи с заболеваниями </a:t>
          </a:r>
          <a:r>
            <a:rPr lang="ru-RU" sz="11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(+9,1%)</a:t>
          </a:r>
          <a:endParaRPr lang="ru-RU" sz="1100" dirty="0"/>
        </a:p>
      </dgm:t>
    </dgm:pt>
    <dgm:pt modelId="{CF723777-F983-41FE-B738-7B19DC6F16C8}" type="parTrans" cxnId="{56C940A0-8CCD-4311-8416-0C7E701D21BB}">
      <dgm:prSet/>
      <dgm:spPr/>
      <dgm:t>
        <a:bodyPr/>
        <a:lstStyle/>
        <a:p>
          <a:pPr algn="l"/>
          <a:endParaRPr lang="ru-RU"/>
        </a:p>
      </dgm:t>
    </dgm:pt>
    <dgm:pt modelId="{C6E790D9-4AFE-472A-94F9-C97BC80E1DC1}" type="sibTrans" cxnId="{56C940A0-8CCD-4311-8416-0C7E701D21BB}">
      <dgm:prSet/>
      <dgm:spPr/>
      <dgm:t>
        <a:bodyPr/>
        <a:lstStyle/>
        <a:p>
          <a:pPr algn="l"/>
          <a:endParaRPr lang="ru-RU"/>
        </a:p>
      </dgm:t>
    </dgm:pt>
    <dgm:pt modelId="{193902FA-7E27-4391-92E4-8E23E3153DE6}">
      <dgm:prSet custT="1"/>
      <dgm:spPr/>
      <dgm:t>
        <a:bodyPr/>
        <a:lstStyle/>
        <a:p>
          <a:pPr algn="l">
            <a:buClrTx/>
            <a:buSzTx/>
            <a:buFontTx/>
            <a:buNone/>
          </a:pPr>
          <a:r>
            <a:rPr lang="en-US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40</a:t>
          </a:r>
          <a:r>
            <a:rPr lang="ru-RU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 </a:t>
          </a:r>
          <a:r>
            <a:rPr lang="en-US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050</a:t>
          </a:r>
          <a:r>
            <a:rPr lang="ru-RU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 </a:t>
          </a:r>
          <a:r>
            <a:rPr lang="en-US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870</a:t>
          </a:r>
          <a:r>
            <a:rPr lang="ru-RU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 </a:t>
          </a:r>
          <a:r>
            <a:rPr lang="ru-RU" sz="1100" b="0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отдельных диагностических (лабораторных) исследований </a:t>
          </a:r>
          <a:r>
            <a:rPr lang="ru-RU" sz="1100" b="1" dirty="0">
              <a:solidFill>
                <a:srgbClr val="B00000"/>
              </a:solidFill>
              <a:latin typeface="Montserrat Bold"/>
              <a:ea typeface="Montserrat Regular"/>
              <a:cs typeface="Montserrat Bold"/>
            </a:rPr>
            <a:t>(+1,1%)</a:t>
          </a:r>
          <a:endParaRPr lang="ru-RU" sz="1100" b="1" dirty="0">
            <a:solidFill>
              <a:srgbClr val="B00000"/>
            </a:solidFill>
          </a:endParaRPr>
        </a:p>
      </dgm:t>
    </dgm:pt>
    <dgm:pt modelId="{CAE927C1-CC5B-4905-8397-24052A2B29CD}" type="parTrans" cxnId="{AB2E2178-1D07-4880-9639-300FC21CE4EE}">
      <dgm:prSet/>
      <dgm:spPr/>
      <dgm:t>
        <a:bodyPr/>
        <a:lstStyle/>
        <a:p>
          <a:pPr algn="l"/>
          <a:endParaRPr lang="ru-RU"/>
        </a:p>
      </dgm:t>
    </dgm:pt>
    <dgm:pt modelId="{14B1D3B1-098E-4C96-B0A6-7FF41FE0FEDB}" type="sibTrans" cxnId="{AB2E2178-1D07-4880-9639-300FC21CE4EE}">
      <dgm:prSet/>
      <dgm:spPr/>
      <dgm:t>
        <a:bodyPr/>
        <a:lstStyle/>
        <a:p>
          <a:pPr algn="l"/>
          <a:endParaRPr lang="ru-RU"/>
        </a:p>
      </dgm:t>
    </dgm:pt>
    <dgm:pt modelId="{3EE4CCE4-C5D5-4060-A7FE-0CD56FB41F89}">
      <dgm:prSet custT="1"/>
      <dgm:spPr/>
      <dgm:t>
        <a:bodyPr/>
        <a:lstStyle/>
        <a:p>
          <a:pPr algn="l">
            <a:buClrTx/>
            <a:buSzTx/>
            <a:buFontTx/>
            <a:buNone/>
          </a:pPr>
          <a:r>
            <a:rPr lang="ru-RU" sz="1100" b="1" dirty="0">
              <a:solidFill>
                <a:srgbClr val="2D4293"/>
              </a:solidFill>
              <a:latin typeface="Montserrat Bold"/>
              <a:ea typeface="Montserrat Regular"/>
              <a:cs typeface="Montserrat Bold"/>
            </a:rPr>
            <a:t>2 </a:t>
          </a:r>
          <a:r>
            <a:rPr lang="en-US" sz="1100" b="1" dirty="0">
              <a:solidFill>
                <a:srgbClr val="2D4293"/>
              </a:solidFill>
              <a:latin typeface="Montserrat Bold"/>
              <a:ea typeface="Montserrat Regular"/>
              <a:cs typeface="Montserrat Bold"/>
            </a:rPr>
            <a:t>303</a:t>
          </a:r>
          <a:r>
            <a:rPr lang="ru-RU" sz="1100" b="1" dirty="0">
              <a:solidFill>
                <a:srgbClr val="2D4293"/>
              </a:solidFill>
              <a:latin typeface="Montserrat Bold"/>
              <a:ea typeface="Montserrat Regular"/>
              <a:cs typeface="Montserrat Bold"/>
            </a:rPr>
            <a:t>,</a:t>
          </a:r>
          <a:r>
            <a:rPr lang="en-US" sz="1100" b="1" dirty="0">
              <a:solidFill>
                <a:srgbClr val="2D4293"/>
              </a:solidFill>
              <a:latin typeface="Montserrat Bold"/>
              <a:ea typeface="Montserrat Regular"/>
              <a:cs typeface="Montserrat Bold"/>
            </a:rPr>
            <a:t>7</a:t>
          </a:r>
          <a:r>
            <a:rPr lang="ru-RU" sz="1100" b="1" dirty="0">
              <a:solidFill>
                <a:srgbClr val="2D4293"/>
              </a:solidFill>
              <a:latin typeface="Montserrat Bold"/>
              <a:ea typeface="Montserrat Regular"/>
              <a:cs typeface="Montserrat Bold"/>
            </a:rPr>
            <a:t> рублей </a:t>
          </a:r>
          <a:r>
            <a:rPr lang="ru-RU" sz="1100" b="0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по отдельным диагностическим (лабораторным) исследованиям </a:t>
          </a:r>
          <a:r>
            <a:rPr lang="ru-RU" sz="11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(+2,8%)</a:t>
          </a:r>
          <a:endParaRPr lang="ru-RU" sz="1100" dirty="0"/>
        </a:p>
      </dgm:t>
    </dgm:pt>
    <dgm:pt modelId="{BAC96F00-C293-4771-8463-4AA4438E7434}" type="parTrans" cxnId="{29D68068-880E-470F-A2A0-6ECA7E8FF749}">
      <dgm:prSet/>
      <dgm:spPr/>
      <dgm:t>
        <a:bodyPr/>
        <a:lstStyle/>
        <a:p>
          <a:pPr algn="l"/>
          <a:endParaRPr lang="ru-RU"/>
        </a:p>
      </dgm:t>
    </dgm:pt>
    <dgm:pt modelId="{D4C65A8D-6E24-4E2C-969F-CB6D04342F8A}" type="sibTrans" cxnId="{29D68068-880E-470F-A2A0-6ECA7E8FF749}">
      <dgm:prSet/>
      <dgm:spPr/>
      <dgm:t>
        <a:bodyPr/>
        <a:lstStyle/>
        <a:p>
          <a:pPr algn="l"/>
          <a:endParaRPr lang="ru-RU"/>
        </a:p>
      </dgm:t>
    </dgm:pt>
    <dgm:pt modelId="{B361F144-BA1A-42B3-AF57-5E32757B9C12}">
      <dgm:prSet custT="1"/>
      <dgm:spPr/>
      <dgm:t>
        <a:bodyPr/>
        <a:lstStyle/>
        <a:p>
          <a:pPr algn="l">
            <a:buClrTx/>
            <a:buSzTx/>
            <a:buFontTx/>
            <a:buNone/>
          </a:pPr>
          <a:r>
            <a:rPr lang="ru-RU" sz="1100" b="1" dirty="0">
              <a:solidFill>
                <a:srgbClr val="2D4293"/>
              </a:solidFill>
              <a:latin typeface="Montserrat Bold"/>
            </a:rPr>
            <a:t>960,8</a:t>
          </a:r>
          <a:r>
            <a:rPr lang="ru-RU" sz="1100" dirty="0">
              <a:solidFill>
                <a:srgbClr val="2D4293"/>
              </a:solidFill>
              <a:latin typeface="Montserrat Bold"/>
            </a:rPr>
            <a:t> </a:t>
          </a:r>
          <a:r>
            <a:rPr lang="ru-RU" sz="1100" b="1" dirty="0">
              <a:solidFill>
                <a:srgbClr val="2D4293"/>
              </a:solidFill>
              <a:latin typeface="Montserrat Bold"/>
            </a:rPr>
            <a:t>рублей</a:t>
          </a:r>
          <a:r>
            <a:rPr lang="ru-RU" sz="1100" dirty="0">
              <a:solidFill>
                <a:srgbClr val="2D4293"/>
              </a:solidFill>
              <a:latin typeface="Montserrat Bold"/>
            </a:rPr>
            <a:t> </a:t>
          </a:r>
          <a:r>
            <a:rPr lang="ru-RU" sz="1100" dirty="0">
              <a:solidFill>
                <a:schemeClr val="tx1"/>
              </a:solidFill>
              <a:latin typeface="Montserrat Bold"/>
            </a:rPr>
            <a:t>на школы для больных с хроническими заболеваниями, школ для беременных и по вопросам грудного вскармливания </a:t>
          </a:r>
          <a:r>
            <a:rPr lang="ru-RU" sz="1100" b="1" dirty="0">
              <a:solidFill>
                <a:srgbClr val="00B050"/>
              </a:solidFill>
              <a:latin typeface="Montserrat Bold"/>
            </a:rPr>
            <a:t>(-32,8%)</a:t>
          </a:r>
          <a:endParaRPr lang="ru-RU" sz="1100" b="1" dirty="0">
            <a:solidFill>
              <a:srgbClr val="00B050"/>
            </a:solidFill>
          </a:endParaRPr>
        </a:p>
      </dgm:t>
    </dgm:pt>
    <dgm:pt modelId="{68A6DC15-2DD0-44F7-A824-8AA5FA4AF324}" type="parTrans" cxnId="{31B7AB35-EF0C-4887-851F-459AE76B269C}">
      <dgm:prSet/>
      <dgm:spPr/>
      <dgm:t>
        <a:bodyPr/>
        <a:lstStyle/>
        <a:p>
          <a:pPr algn="l"/>
          <a:endParaRPr lang="ru-RU"/>
        </a:p>
      </dgm:t>
    </dgm:pt>
    <dgm:pt modelId="{F3CF7E39-0F65-4DF7-9C78-C3701630CD6B}" type="sibTrans" cxnId="{31B7AB35-EF0C-4887-851F-459AE76B269C}">
      <dgm:prSet/>
      <dgm:spPr/>
      <dgm:t>
        <a:bodyPr/>
        <a:lstStyle/>
        <a:p>
          <a:pPr algn="l"/>
          <a:endParaRPr lang="ru-RU"/>
        </a:p>
      </dgm:t>
    </dgm:pt>
    <dgm:pt modelId="{C28F1246-0089-4501-8005-B18FA7055C8E}">
      <dgm:prSet custT="1"/>
      <dgm:spPr>
        <a:solidFill>
          <a:prstClr val="white">
            <a:alpha val="90000"/>
            <a:hueOff val="0"/>
            <a:satOff val="0"/>
            <a:lumOff val="0"/>
            <a:alphaOff val="0"/>
          </a:prstClr>
        </a:solidFill>
        <a:ln w="12700" cap="flat" cmpd="sng" algn="ctr">
          <a:solidFill>
            <a:srgbClr val="4472C4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 algn="l">
            <a:buClrTx/>
            <a:buSzTx/>
            <a:buFontTx/>
            <a:buBlip>
              <a:blip xmlns:r="http://schemas.openxmlformats.org/officeDocument/2006/relationships" r:embed="rId1"/>
            </a:buBlip>
          </a:pPr>
          <a:r>
            <a:rPr lang="ru-RU" sz="1100" b="1" dirty="0">
              <a:solidFill>
                <a:srgbClr val="2D4293"/>
              </a:solidFill>
              <a:latin typeface="Montserrat Bold"/>
              <a:ea typeface="Montserrat Regular"/>
              <a:cs typeface="Montserrat Bold"/>
            </a:rPr>
            <a:t>3 113,5 рублей </a:t>
          </a:r>
          <a:r>
            <a:rPr lang="ru-RU" sz="1100" b="0" dirty="0">
              <a:latin typeface="Montserrat Bold"/>
              <a:ea typeface="Montserrat Regular"/>
              <a:cs typeface="Montserrat Bold"/>
            </a:rPr>
            <a:t>комплексных посещений по диспансерному наблюдению по поводу </a:t>
          </a:r>
          <a:r>
            <a:rPr lang="ru-RU" sz="11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(+17,0%)</a:t>
          </a:r>
          <a:r>
            <a:rPr lang="ru-RU" sz="1100" dirty="0">
              <a:latin typeface="Montserrat Bold"/>
              <a:ea typeface="Montserrat Regular"/>
              <a:cs typeface="Montserrat Bold"/>
            </a:rPr>
            <a:t>:</a:t>
          </a:r>
        </a:p>
        <a:p>
          <a:pPr algn="l">
            <a:buClrTx/>
            <a:buSzTx/>
            <a:buFontTx/>
            <a:buBlip>
              <a:blip xmlns:r="http://schemas.openxmlformats.org/officeDocument/2006/relationships" r:embed="rId1"/>
            </a:buBlip>
          </a:pPr>
          <a:r>
            <a:rPr lang="ru-RU" sz="1100" dirty="0">
              <a:latin typeface="Montserrat Bold"/>
              <a:ea typeface="Montserrat Regular"/>
              <a:cs typeface="Montserrat Bold"/>
            </a:rPr>
            <a:t>- онкологии </a:t>
          </a:r>
          <a:r>
            <a:rPr lang="ru-RU" sz="1100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– </a:t>
          </a:r>
          <a:r>
            <a:rPr lang="ru-RU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4 331,7 рублей </a:t>
          </a:r>
          <a:r>
            <a:rPr lang="ru-RU" sz="11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(+1</a:t>
          </a:r>
          <a:r>
            <a:rPr lang="en-US" sz="11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5</a:t>
          </a:r>
          <a:r>
            <a:rPr lang="ru-RU" sz="11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,</a:t>
          </a:r>
          <a:r>
            <a:rPr lang="en-US" sz="11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3</a:t>
          </a:r>
          <a:r>
            <a:rPr lang="ru-RU" sz="11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%)</a:t>
          </a:r>
          <a:endParaRPr lang="ru-RU" sz="1100" b="1" dirty="0">
            <a:solidFill>
              <a:schemeClr val="tx1"/>
            </a:solidFill>
            <a:latin typeface="Montserrat Bold"/>
            <a:ea typeface="Montserrat Regular"/>
            <a:cs typeface="Montserrat Bold"/>
          </a:endParaRPr>
        </a:p>
        <a:p>
          <a:pPr algn="l">
            <a:buClrTx/>
            <a:buSzTx/>
            <a:buFontTx/>
            <a:buBlip>
              <a:blip xmlns:r="http://schemas.openxmlformats.org/officeDocument/2006/relationships" r:embed="rId1"/>
            </a:buBlip>
          </a:pPr>
          <a:r>
            <a:rPr lang="ru-RU" sz="1100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- сахарного диабета – </a:t>
          </a:r>
          <a:r>
            <a:rPr lang="ru-RU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1 883,1 рублей </a:t>
          </a:r>
          <a:r>
            <a:rPr lang="ru-RU" sz="11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(+</a:t>
          </a:r>
          <a:r>
            <a:rPr lang="en-US" sz="11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32</a:t>
          </a:r>
          <a:r>
            <a:rPr lang="ru-RU" sz="11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,</a:t>
          </a:r>
          <a:r>
            <a:rPr lang="en-US" sz="11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8</a:t>
          </a:r>
          <a:r>
            <a:rPr lang="ru-RU" sz="11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%)</a:t>
          </a:r>
          <a:r>
            <a:rPr lang="ru-RU" sz="1100" dirty="0">
              <a:latin typeface="Montserrat Bold"/>
              <a:ea typeface="Montserrat Regular"/>
              <a:cs typeface="Montserrat Bold"/>
            </a:rPr>
            <a:t> </a:t>
          </a:r>
          <a:endParaRPr lang="ru-RU" sz="1100" b="1" dirty="0">
            <a:solidFill>
              <a:schemeClr val="tx1"/>
            </a:solidFill>
            <a:latin typeface="Montserrat Bold"/>
            <a:ea typeface="Montserrat Regular"/>
            <a:cs typeface="Montserrat Bold"/>
          </a:endParaRPr>
        </a:p>
        <a:p>
          <a:pPr algn="l">
            <a:buClrTx/>
            <a:buSzTx/>
            <a:buFontTx/>
            <a:buBlip>
              <a:blip xmlns:r="http://schemas.openxmlformats.org/officeDocument/2006/relationships" r:embed="rId1"/>
            </a:buBlip>
          </a:pPr>
          <a:r>
            <a:rPr lang="ru-RU" sz="1100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- БСК- </a:t>
          </a:r>
          <a:r>
            <a:rPr lang="ru-RU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3 680,7 рублей </a:t>
          </a:r>
          <a:r>
            <a:rPr lang="ru-RU" sz="11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(+1</a:t>
          </a:r>
          <a:r>
            <a:rPr lang="en-US" sz="11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6</a:t>
          </a:r>
          <a:r>
            <a:rPr lang="ru-RU" sz="11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,</a:t>
          </a:r>
          <a:r>
            <a:rPr lang="en-US" sz="11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7</a:t>
          </a:r>
          <a:r>
            <a:rPr lang="ru-RU" sz="11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rPr>
            <a:t>%)</a:t>
          </a:r>
          <a:r>
            <a:rPr lang="ru-RU" sz="1100" dirty="0">
              <a:latin typeface="Montserrat Bold"/>
              <a:ea typeface="Montserrat Regular"/>
              <a:cs typeface="Montserrat Bold"/>
            </a:rPr>
            <a:t> </a:t>
          </a:r>
          <a:endParaRPr lang="ru-RU" sz="1100" b="1" dirty="0">
            <a:solidFill>
              <a:srgbClr val="C00000"/>
            </a:solidFill>
            <a:latin typeface="Montserrat Bold" panose="00000800000000000000" charset="-52"/>
          </a:endParaRPr>
        </a:p>
      </dgm:t>
    </dgm:pt>
    <dgm:pt modelId="{037DC935-6F7E-48DE-96F8-041BC70C48DB}" type="parTrans" cxnId="{EFCB3CA5-FB0F-4E31-8331-6C3612B05B9D}">
      <dgm:prSet/>
      <dgm:spPr/>
      <dgm:t>
        <a:bodyPr/>
        <a:lstStyle/>
        <a:p>
          <a:pPr algn="l"/>
          <a:endParaRPr lang="ru-RU"/>
        </a:p>
      </dgm:t>
    </dgm:pt>
    <dgm:pt modelId="{FB1D4369-0168-461F-BFC0-4C2EF958456A}" type="sibTrans" cxnId="{EFCB3CA5-FB0F-4E31-8331-6C3612B05B9D}">
      <dgm:prSet/>
      <dgm:spPr/>
      <dgm:t>
        <a:bodyPr/>
        <a:lstStyle/>
        <a:p>
          <a:pPr algn="l"/>
          <a:endParaRPr lang="ru-RU"/>
        </a:p>
      </dgm:t>
    </dgm:pt>
    <dgm:pt modelId="{AE25F906-C7D7-4029-972E-7A89BB9CE2E1}">
      <dgm:prSet custT="1"/>
      <dgm:spPr/>
      <dgm:t>
        <a:bodyPr/>
        <a:lstStyle/>
        <a:p>
          <a:pPr algn="l">
            <a:buClrTx/>
            <a:buSzTx/>
            <a:buFontTx/>
            <a:buBlip>
              <a:blip xmlns:r="http://schemas.openxmlformats.org/officeDocument/2006/relationships" r:embed="rId1"/>
            </a:buBlip>
          </a:pPr>
          <a:r>
            <a:rPr lang="en-US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40</a:t>
          </a:r>
          <a:r>
            <a:rPr lang="ru-RU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 </a:t>
          </a:r>
          <a:r>
            <a:rPr lang="en-US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196</a:t>
          </a:r>
          <a:r>
            <a:rPr lang="ru-RU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 </a:t>
          </a:r>
          <a:r>
            <a:rPr lang="en-US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298</a:t>
          </a:r>
          <a:r>
            <a:rPr lang="ru-RU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 </a:t>
          </a:r>
          <a:r>
            <a:rPr lang="ru-RU" sz="1100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комплексных посещений</a:t>
          </a:r>
          <a:r>
            <a:rPr lang="ru-RU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 </a:t>
          </a:r>
          <a:r>
            <a:rPr lang="ru-RU" sz="1100" b="0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по</a:t>
          </a:r>
          <a:r>
            <a:rPr lang="ru-RU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 </a:t>
          </a:r>
          <a:r>
            <a:rPr lang="ru-RU" sz="1100" dirty="0">
              <a:latin typeface="Montserrat Bold"/>
              <a:ea typeface="Montserrat Regular"/>
              <a:cs typeface="Montserrat Bold"/>
            </a:rPr>
            <a:t>диспансерному наблюдению по поводу </a:t>
          </a:r>
          <a:r>
            <a:rPr lang="ru-RU" sz="1100" b="1" dirty="0">
              <a:solidFill>
                <a:srgbClr val="B00000"/>
              </a:solidFill>
              <a:latin typeface="Montserrat Bold"/>
              <a:ea typeface="Montserrat Regular"/>
              <a:cs typeface="Montserrat Bold"/>
            </a:rPr>
            <a:t>(+5,4%):</a:t>
          </a:r>
        </a:p>
        <a:p>
          <a:pPr algn="l">
            <a:buClrTx/>
            <a:buSzTx/>
            <a:buFontTx/>
            <a:buBlip>
              <a:blip xmlns:r="http://schemas.openxmlformats.org/officeDocument/2006/relationships" r:embed="rId1"/>
            </a:buBlip>
          </a:pPr>
          <a:r>
            <a:rPr lang="ru-RU" sz="1100" dirty="0">
              <a:latin typeface="Montserrat Bold"/>
              <a:ea typeface="Montserrat Regular"/>
              <a:cs typeface="Montserrat Bold"/>
            </a:rPr>
            <a:t>- онкологии </a:t>
          </a:r>
          <a:r>
            <a:rPr lang="ru-RU" sz="1100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– </a:t>
          </a:r>
          <a:r>
            <a:rPr lang="ru-RU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6 </a:t>
          </a:r>
          <a:r>
            <a:rPr lang="en-US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724</a:t>
          </a:r>
          <a:r>
            <a:rPr lang="ru-RU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 7</a:t>
          </a:r>
          <a:r>
            <a:rPr lang="en-US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19</a:t>
          </a:r>
          <a:r>
            <a:rPr lang="ru-RU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 </a:t>
          </a:r>
          <a:r>
            <a:rPr lang="ru-RU" sz="1100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комплексных посещений</a:t>
          </a:r>
          <a:endParaRPr lang="ru-RU" sz="1100" b="1" dirty="0">
            <a:solidFill>
              <a:schemeClr val="tx1"/>
            </a:solidFill>
            <a:latin typeface="Montserrat Bold"/>
            <a:ea typeface="Montserrat Regular"/>
            <a:cs typeface="Montserrat Bold"/>
          </a:endParaRPr>
        </a:p>
        <a:p>
          <a:pPr algn="l">
            <a:buClrTx/>
            <a:buSzTx/>
            <a:buFontTx/>
            <a:buBlip>
              <a:blip xmlns:r="http://schemas.openxmlformats.org/officeDocument/2006/relationships" r:embed="rId1"/>
            </a:buBlip>
          </a:pPr>
          <a:r>
            <a:rPr lang="ru-RU" sz="1100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- сахарного диабета – </a:t>
          </a:r>
          <a:r>
            <a:rPr lang="ru-RU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8 </a:t>
          </a:r>
          <a:r>
            <a:rPr lang="en-US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724</a:t>
          </a:r>
          <a:r>
            <a:rPr lang="ru-RU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 7</a:t>
          </a:r>
          <a:r>
            <a:rPr lang="en-US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19</a:t>
          </a:r>
          <a:r>
            <a:rPr lang="ru-RU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 </a:t>
          </a:r>
          <a:r>
            <a:rPr lang="ru-RU" sz="1100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комплексных посещений</a:t>
          </a:r>
        </a:p>
        <a:p>
          <a:pPr algn="l">
            <a:buClrTx/>
            <a:buSzTx/>
            <a:buFontTx/>
            <a:buBlip>
              <a:blip xmlns:r="http://schemas.openxmlformats.org/officeDocument/2006/relationships" r:embed="rId1"/>
            </a:buBlip>
          </a:pPr>
          <a:r>
            <a:rPr lang="ru-RU" sz="1100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- БСК- </a:t>
          </a:r>
          <a:r>
            <a:rPr lang="en-US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20</a:t>
          </a:r>
          <a:r>
            <a:rPr lang="ru-RU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 </a:t>
          </a:r>
          <a:r>
            <a:rPr lang="en-US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277</a:t>
          </a:r>
          <a:r>
            <a:rPr lang="ru-RU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 </a:t>
          </a:r>
          <a:r>
            <a:rPr lang="en-US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384</a:t>
          </a:r>
          <a:r>
            <a:rPr lang="ru-RU" sz="1100" b="1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 </a:t>
          </a:r>
          <a:r>
            <a:rPr lang="ru-RU" sz="1100" dirty="0">
              <a:solidFill>
                <a:schemeClr val="tx1"/>
              </a:solidFill>
              <a:latin typeface="Montserrat Bold"/>
              <a:ea typeface="Montserrat Regular"/>
              <a:cs typeface="Montserrat Bold"/>
            </a:rPr>
            <a:t>комплексных посещений </a:t>
          </a:r>
          <a:r>
            <a:rPr lang="ru-RU" sz="1100" b="1" dirty="0">
              <a:solidFill>
                <a:srgbClr val="B00000"/>
              </a:solidFill>
              <a:latin typeface="Montserrat Bold"/>
              <a:ea typeface="Montserrat Regular"/>
              <a:cs typeface="Montserrat Bold"/>
            </a:rPr>
            <a:t>(+11,0%)</a:t>
          </a:r>
          <a:endParaRPr lang="ru-RU" sz="1100" b="1" dirty="0">
            <a:solidFill>
              <a:srgbClr val="B00000"/>
            </a:solidFill>
            <a:latin typeface="Montserrat Bold" panose="00000800000000000000" charset="-52"/>
          </a:endParaRPr>
        </a:p>
      </dgm:t>
    </dgm:pt>
    <dgm:pt modelId="{1FE5DB9C-FBEB-4FB1-AE5D-48C6DD11BD99}" type="parTrans" cxnId="{655D3D43-9009-411B-B7C9-1437CB26B51C}">
      <dgm:prSet/>
      <dgm:spPr/>
      <dgm:t>
        <a:bodyPr/>
        <a:lstStyle/>
        <a:p>
          <a:pPr algn="l"/>
          <a:endParaRPr lang="ru-RU"/>
        </a:p>
      </dgm:t>
    </dgm:pt>
    <dgm:pt modelId="{B74F700F-826F-4E58-82D0-8FF55BF8BF09}" type="sibTrans" cxnId="{655D3D43-9009-411B-B7C9-1437CB26B51C}">
      <dgm:prSet/>
      <dgm:spPr/>
      <dgm:t>
        <a:bodyPr/>
        <a:lstStyle/>
        <a:p>
          <a:pPr algn="l"/>
          <a:endParaRPr lang="ru-RU"/>
        </a:p>
      </dgm:t>
    </dgm:pt>
    <dgm:pt modelId="{474B4FBF-C2EA-42A7-A3EE-690B8E71C8C2}">
      <dgm:prSet custT="1"/>
      <dgm:spPr/>
      <dgm:t>
        <a:bodyPr/>
        <a:lstStyle/>
        <a:p>
          <a:pPr algn="l">
            <a:buClrTx/>
            <a:buSzTx/>
            <a:buFontTx/>
            <a:buNone/>
          </a:pPr>
          <a:r>
            <a:rPr lang="ru-RU" sz="1100" b="1" dirty="0">
              <a:solidFill>
                <a:schemeClr val="tx1"/>
              </a:solidFill>
              <a:latin typeface="Montserrat Bold"/>
            </a:rPr>
            <a:t>30 679 059 </a:t>
          </a:r>
          <a:r>
            <a:rPr lang="ru-RU" sz="1100" dirty="0">
              <a:solidFill>
                <a:schemeClr val="tx1"/>
              </a:solidFill>
              <a:latin typeface="Montserrat Bold"/>
            </a:rPr>
            <a:t>комплексных посещений </a:t>
          </a:r>
        </a:p>
        <a:p>
          <a:pPr algn="l">
            <a:buClrTx/>
            <a:buSzTx/>
            <a:buFontTx/>
            <a:buNone/>
          </a:pPr>
          <a:r>
            <a:rPr lang="ru-RU" sz="1100" b="1" dirty="0">
              <a:solidFill>
                <a:srgbClr val="00B050"/>
              </a:solidFill>
              <a:latin typeface="Montserrat Bold"/>
            </a:rPr>
            <a:t>(на уровне 2025 года)</a:t>
          </a:r>
        </a:p>
      </dgm:t>
    </dgm:pt>
    <dgm:pt modelId="{50C14380-2336-4C33-9EAA-7C86D75AC992}" type="sibTrans" cxnId="{7D007CF1-E440-4964-A1DC-EFD88A0B2C6B}">
      <dgm:prSet/>
      <dgm:spPr/>
      <dgm:t>
        <a:bodyPr/>
        <a:lstStyle/>
        <a:p>
          <a:pPr algn="l"/>
          <a:endParaRPr lang="ru-RU"/>
        </a:p>
      </dgm:t>
    </dgm:pt>
    <dgm:pt modelId="{1BB82026-7279-4E2D-BDE7-753C1754AEA1}" type="parTrans" cxnId="{7D007CF1-E440-4964-A1DC-EFD88A0B2C6B}">
      <dgm:prSet/>
      <dgm:spPr/>
      <dgm:t>
        <a:bodyPr/>
        <a:lstStyle/>
        <a:p>
          <a:pPr algn="l"/>
          <a:endParaRPr lang="ru-RU"/>
        </a:p>
      </dgm:t>
    </dgm:pt>
    <dgm:pt modelId="{7EA7C761-BC4E-4151-8F94-B339AAC558FA}">
      <dgm:prSet custT="1"/>
      <dgm:spPr/>
      <dgm:t>
        <a:bodyPr/>
        <a:lstStyle/>
        <a:p>
          <a:pPr algn="l"/>
          <a:r>
            <a:rPr lang="ru-RU" sz="1100" b="1" kern="1200" dirty="0">
              <a:solidFill>
                <a:srgbClr val="2D4293"/>
              </a:solidFill>
              <a:latin typeface="Montserrat Bold"/>
              <a:ea typeface="Montserrat Regular"/>
              <a:cs typeface="Montserrat Bold"/>
            </a:rPr>
            <a:t>1 677,5 рублей </a:t>
          </a:r>
          <a:r>
            <a:rPr lang="ru-RU" sz="1100" b="1" kern="1200" dirty="0">
              <a:solidFill>
                <a:prstClr val="black"/>
              </a:solidFill>
              <a:latin typeface="Montserrat Bold"/>
              <a:ea typeface="Montserrat Regular"/>
              <a:cs typeface="Montserrat Bold"/>
            </a:rPr>
            <a:t>комплексных посещений </a:t>
          </a:r>
          <a:r>
            <a:rPr lang="ru-RU" sz="1100" b="0" kern="1200" dirty="0">
              <a:solidFill>
                <a:prstClr val="black"/>
              </a:solidFill>
              <a:latin typeface="Montserrat Bold"/>
              <a:ea typeface="Montserrat Regular"/>
              <a:cs typeface="Montserrat Bold"/>
            </a:rPr>
            <a:t>с профилактическими целями центров здоровья, включая диспансерное наблюдение </a:t>
          </a:r>
          <a:r>
            <a:rPr lang="ru-RU" sz="1100" b="1" kern="1200" dirty="0">
              <a:solidFill>
                <a:srgbClr val="00B050"/>
              </a:solidFill>
              <a:latin typeface="Montserrat Bold"/>
              <a:ea typeface="Montserrat Regular"/>
              <a:cs typeface="Montserrat Bold"/>
            </a:rPr>
            <a:t>(-25,0%)</a:t>
          </a:r>
        </a:p>
      </dgm:t>
    </dgm:pt>
    <dgm:pt modelId="{37D5A6A8-5D31-4520-A702-10235AC128F7}" type="parTrans" cxnId="{1210848F-B773-4ADF-AE4F-26FAD316D94D}">
      <dgm:prSet/>
      <dgm:spPr/>
      <dgm:t>
        <a:bodyPr/>
        <a:lstStyle/>
        <a:p>
          <a:pPr algn="l"/>
          <a:endParaRPr lang="ru-RU"/>
        </a:p>
      </dgm:t>
    </dgm:pt>
    <dgm:pt modelId="{AE67BFAF-8D24-4291-BBC5-BE6E64D2E4EB}" type="sibTrans" cxnId="{1210848F-B773-4ADF-AE4F-26FAD316D94D}">
      <dgm:prSet/>
      <dgm:spPr/>
      <dgm:t>
        <a:bodyPr/>
        <a:lstStyle/>
        <a:p>
          <a:pPr algn="l"/>
          <a:endParaRPr lang="ru-RU"/>
        </a:p>
      </dgm:t>
    </dgm:pt>
    <dgm:pt modelId="{5D0202E2-8C7F-4714-8EA8-116E2413D4F3}">
      <dgm:prSet custT="1"/>
      <dgm:spPr/>
      <dgm:t>
        <a:bodyPr/>
        <a:lstStyle/>
        <a:p>
          <a:pPr algn="l"/>
          <a:r>
            <a:rPr lang="ru-RU" sz="1100" b="1" kern="1200" dirty="0">
              <a:solidFill>
                <a:prstClr val="black"/>
              </a:solidFill>
              <a:latin typeface="Montserrat Bold"/>
              <a:ea typeface="Montserrat Regular"/>
              <a:cs typeface="Montserrat Bold"/>
            </a:rPr>
            <a:t>4 789 937 комплексных посещений</a:t>
          </a:r>
          <a:r>
            <a:rPr lang="ru-RU" sz="1100" b="0" kern="1200" dirty="0">
              <a:solidFill>
                <a:prstClr val="black"/>
              </a:solidFill>
              <a:latin typeface="Montserrat Bold"/>
              <a:ea typeface="Montserrat Regular"/>
              <a:cs typeface="Montserrat Bold"/>
            </a:rPr>
            <a:t> с профилактическими целями центров здоровья, включая диспансерное наблюдение </a:t>
          </a:r>
          <a:r>
            <a:rPr lang="ru-RU" sz="1100" b="1" kern="1200" dirty="0">
              <a:solidFill>
                <a:srgbClr val="59B27C"/>
              </a:solidFill>
              <a:latin typeface="Montserrat Bold"/>
              <a:ea typeface="Montserrat Regular"/>
              <a:cs typeface="Montserrat Bold"/>
            </a:rPr>
            <a:t>(-1,4%)</a:t>
          </a:r>
        </a:p>
      </dgm:t>
    </dgm:pt>
    <dgm:pt modelId="{95A1A356-048D-412A-8F62-1507A3F84695}" type="parTrans" cxnId="{859D4552-A27D-4B29-B091-1F166A79222D}">
      <dgm:prSet/>
      <dgm:spPr/>
      <dgm:t>
        <a:bodyPr/>
        <a:lstStyle/>
        <a:p>
          <a:pPr algn="l"/>
          <a:endParaRPr lang="ru-RU"/>
        </a:p>
      </dgm:t>
    </dgm:pt>
    <dgm:pt modelId="{57CF64A8-4E7A-4063-9D45-9716782A4036}" type="sibTrans" cxnId="{859D4552-A27D-4B29-B091-1F166A79222D}">
      <dgm:prSet/>
      <dgm:spPr/>
      <dgm:t>
        <a:bodyPr/>
        <a:lstStyle/>
        <a:p>
          <a:pPr algn="l"/>
          <a:endParaRPr lang="ru-RU"/>
        </a:p>
      </dgm:t>
    </dgm:pt>
    <dgm:pt modelId="{C15E76D0-780C-4DA5-A01E-1BBC6A6F2A2C}" type="pres">
      <dgm:prSet presAssocID="{DB7C0A6F-9C2C-42C9-9118-D31F348E3AC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C70D9A7-4975-4321-A02B-70DD9FBAA574}" type="pres">
      <dgm:prSet presAssocID="{32AD38B4-F5D4-4CED-B6EA-325664183977}" presName="root" presStyleCnt="0"/>
      <dgm:spPr/>
    </dgm:pt>
    <dgm:pt modelId="{A094092B-2D7F-4F2C-A00E-96D74B4DA334}" type="pres">
      <dgm:prSet presAssocID="{32AD38B4-F5D4-4CED-B6EA-325664183977}" presName="rootComposite" presStyleCnt="0"/>
      <dgm:spPr/>
    </dgm:pt>
    <dgm:pt modelId="{A09FA1DF-946D-4DAC-A19D-31B522662AC0}" type="pres">
      <dgm:prSet presAssocID="{32AD38B4-F5D4-4CED-B6EA-325664183977}" presName="rootText" presStyleLbl="node1" presStyleIdx="0" presStyleCnt="2" custScaleX="466208"/>
      <dgm:spPr/>
      <dgm:t>
        <a:bodyPr/>
        <a:lstStyle/>
        <a:p>
          <a:endParaRPr lang="ru-RU"/>
        </a:p>
      </dgm:t>
    </dgm:pt>
    <dgm:pt modelId="{6159C2AD-D700-43F7-96D5-A28BE1B31254}" type="pres">
      <dgm:prSet presAssocID="{32AD38B4-F5D4-4CED-B6EA-325664183977}" presName="rootConnector" presStyleLbl="node1" presStyleIdx="0" presStyleCnt="2"/>
      <dgm:spPr/>
      <dgm:t>
        <a:bodyPr/>
        <a:lstStyle/>
        <a:p>
          <a:endParaRPr lang="ru-RU"/>
        </a:p>
      </dgm:t>
    </dgm:pt>
    <dgm:pt modelId="{72B34ED7-F2BA-4958-BC9F-7E2335CAADB3}" type="pres">
      <dgm:prSet presAssocID="{32AD38B4-F5D4-4CED-B6EA-325664183977}" presName="childShape" presStyleCnt="0"/>
      <dgm:spPr/>
    </dgm:pt>
    <dgm:pt modelId="{4F0C39B1-36A0-4A1E-9756-715E3631192E}" type="pres">
      <dgm:prSet presAssocID="{40979EAB-CE15-44C7-A5AA-B8A85EEC0200}" presName="Name13" presStyleLbl="parChTrans1D2" presStyleIdx="0" presStyleCnt="12"/>
      <dgm:spPr/>
      <dgm:t>
        <a:bodyPr/>
        <a:lstStyle/>
        <a:p>
          <a:endParaRPr lang="ru-RU"/>
        </a:p>
      </dgm:t>
    </dgm:pt>
    <dgm:pt modelId="{7A801A34-4F29-4A48-90B7-D7A13E209D74}" type="pres">
      <dgm:prSet presAssocID="{7C47C4E8-52B8-4EF2-BE12-292027CE50CB}" presName="childText" presStyleLbl="bgAcc1" presStyleIdx="0" presStyleCnt="12" custScaleX="5220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48EEAF-C1E3-4FAC-8A3C-D16CD33C0E55}" type="pres">
      <dgm:prSet presAssocID="{BE8BC1AD-B3AC-446B-B403-4ADC368E2045}" presName="Name13" presStyleLbl="parChTrans1D2" presStyleIdx="1" presStyleCnt="12"/>
      <dgm:spPr/>
      <dgm:t>
        <a:bodyPr/>
        <a:lstStyle/>
        <a:p>
          <a:endParaRPr lang="ru-RU"/>
        </a:p>
      </dgm:t>
    </dgm:pt>
    <dgm:pt modelId="{10515C8E-B0C1-46EB-B2A6-F740456B6C88}" type="pres">
      <dgm:prSet presAssocID="{9DDDE16A-11FB-4217-B8CC-6518FC9684EB}" presName="childText" presStyleLbl="bgAcc1" presStyleIdx="1" presStyleCnt="12" custScaleX="5220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8A5210-1D55-426C-9C9B-8C152FD6D346}" type="pres">
      <dgm:prSet presAssocID="{BAC96F00-C293-4771-8463-4AA4438E7434}" presName="Name13" presStyleLbl="parChTrans1D2" presStyleIdx="2" presStyleCnt="12"/>
      <dgm:spPr/>
      <dgm:t>
        <a:bodyPr/>
        <a:lstStyle/>
        <a:p>
          <a:endParaRPr lang="ru-RU"/>
        </a:p>
      </dgm:t>
    </dgm:pt>
    <dgm:pt modelId="{83935E19-0D45-4680-A527-2EA4E8E5A5FC}" type="pres">
      <dgm:prSet presAssocID="{3EE4CCE4-C5D5-4060-A7FE-0CD56FB41F89}" presName="childText" presStyleLbl="bgAcc1" presStyleIdx="2" presStyleCnt="12" custScaleX="522087" custScaleY="742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2E649E-BF8F-4C7D-B672-BBF13E2587AE}" type="pres">
      <dgm:prSet presAssocID="{68A6DC15-2DD0-44F7-A824-8AA5FA4AF324}" presName="Name13" presStyleLbl="parChTrans1D2" presStyleIdx="3" presStyleCnt="12"/>
      <dgm:spPr/>
      <dgm:t>
        <a:bodyPr/>
        <a:lstStyle/>
        <a:p>
          <a:endParaRPr lang="ru-RU"/>
        </a:p>
      </dgm:t>
    </dgm:pt>
    <dgm:pt modelId="{B7D2EF8B-2B37-49C8-893D-D22A1E5B61E7}" type="pres">
      <dgm:prSet presAssocID="{B361F144-BA1A-42B3-AF57-5E32757B9C12}" presName="childText" presStyleLbl="bgAcc1" presStyleIdx="3" presStyleCnt="12" custScaleX="522087" custScaleY="1585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EF02DA-AF71-47AE-ACD6-39CA0C1DA223}" type="pres">
      <dgm:prSet presAssocID="{037DC935-6F7E-48DE-96F8-041BC70C48DB}" presName="Name13" presStyleLbl="parChTrans1D2" presStyleIdx="4" presStyleCnt="12"/>
      <dgm:spPr/>
      <dgm:t>
        <a:bodyPr/>
        <a:lstStyle/>
        <a:p>
          <a:endParaRPr lang="ru-RU"/>
        </a:p>
      </dgm:t>
    </dgm:pt>
    <dgm:pt modelId="{10637AD1-976F-4C77-9130-1D97D3E91D6E}" type="pres">
      <dgm:prSet presAssocID="{C28F1246-0089-4501-8005-B18FA7055C8E}" presName="childText" presStyleLbl="bgAcc1" presStyleIdx="4" presStyleCnt="12" custScaleX="520759" custScaleY="240143">
        <dgm:presLayoutVars>
          <dgm:bulletEnabled val="1"/>
        </dgm:presLayoutVars>
      </dgm:prSet>
      <dgm:spPr>
        <a:xfrm>
          <a:off x="1265915" y="4771170"/>
          <a:ext cx="4129418" cy="555003"/>
        </a:xfrm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41E3CF6B-BA3A-4F30-9253-92A102D493D7}" type="pres">
      <dgm:prSet presAssocID="{37D5A6A8-5D31-4520-A702-10235AC128F7}" presName="Name13" presStyleLbl="parChTrans1D2" presStyleIdx="5" presStyleCnt="12"/>
      <dgm:spPr/>
      <dgm:t>
        <a:bodyPr/>
        <a:lstStyle/>
        <a:p>
          <a:endParaRPr lang="ru-RU"/>
        </a:p>
      </dgm:t>
    </dgm:pt>
    <dgm:pt modelId="{393C2433-DA1D-4C9C-9BC3-B66AE137F8C8}" type="pres">
      <dgm:prSet presAssocID="{7EA7C761-BC4E-4151-8F94-B339AAC558FA}" presName="childText" presStyleLbl="bgAcc1" presStyleIdx="5" presStyleCnt="12" custScaleX="5196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2B4941-A0AA-475F-96D3-F3F033D5429C}" type="pres">
      <dgm:prSet presAssocID="{0DC34C36-EFB9-4F12-8124-4991BCB3C877}" presName="root" presStyleCnt="0"/>
      <dgm:spPr/>
    </dgm:pt>
    <dgm:pt modelId="{2AB15E55-C942-43E7-BF78-53C3896FB004}" type="pres">
      <dgm:prSet presAssocID="{0DC34C36-EFB9-4F12-8124-4991BCB3C877}" presName="rootComposite" presStyleCnt="0"/>
      <dgm:spPr/>
    </dgm:pt>
    <dgm:pt modelId="{35758924-16B4-4924-B4FB-6A72C04E81BC}" type="pres">
      <dgm:prSet presAssocID="{0DC34C36-EFB9-4F12-8124-4991BCB3C877}" presName="rootText" presStyleLbl="node1" presStyleIdx="1" presStyleCnt="2" custScaleX="466208"/>
      <dgm:spPr/>
      <dgm:t>
        <a:bodyPr/>
        <a:lstStyle/>
        <a:p>
          <a:endParaRPr lang="ru-RU"/>
        </a:p>
      </dgm:t>
    </dgm:pt>
    <dgm:pt modelId="{75199590-A2A1-488F-800C-744333884E2E}" type="pres">
      <dgm:prSet presAssocID="{0DC34C36-EFB9-4F12-8124-4991BCB3C877}" presName="rootConnector" presStyleLbl="node1" presStyleIdx="1" presStyleCnt="2"/>
      <dgm:spPr/>
      <dgm:t>
        <a:bodyPr/>
        <a:lstStyle/>
        <a:p>
          <a:endParaRPr lang="ru-RU"/>
        </a:p>
      </dgm:t>
    </dgm:pt>
    <dgm:pt modelId="{9E81FE09-EE5E-48CA-8AA5-C9249FB9E859}" type="pres">
      <dgm:prSet presAssocID="{0DC34C36-EFB9-4F12-8124-4991BCB3C877}" presName="childShape" presStyleCnt="0"/>
      <dgm:spPr/>
    </dgm:pt>
    <dgm:pt modelId="{5D43E64E-62D9-4F9D-AB15-050E708E33C7}" type="pres">
      <dgm:prSet presAssocID="{1C389EBE-AB56-47DA-9C7E-3B20A323B625}" presName="Name13" presStyleLbl="parChTrans1D2" presStyleIdx="6" presStyleCnt="12"/>
      <dgm:spPr/>
      <dgm:t>
        <a:bodyPr/>
        <a:lstStyle/>
        <a:p>
          <a:endParaRPr lang="ru-RU"/>
        </a:p>
      </dgm:t>
    </dgm:pt>
    <dgm:pt modelId="{C957F6AB-49BF-43E4-9429-52116212ECC9}" type="pres">
      <dgm:prSet presAssocID="{5CAF00F5-BB1F-4753-99E0-9915CC93D8B1}" presName="childText" presStyleLbl="bgAcc1" presStyleIdx="6" presStyleCnt="12" custScaleX="5220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1F8C07-329D-44E7-946E-99EBEBC518B1}" type="pres">
      <dgm:prSet presAssocID="{CF723777-F983-41FE-B738-7B19DC6F16C8}" presName="Name13" presStyleLbl="parChTrans1D2" presStyleIdx="7" presStyleCnt="12"/>
      <dgm:spPr/>
      <dgm:t>
        <a:bodyPr/>
        <a:lstStyle/>
        <a:p>
          <a:endParaRPr lang="ru-RU"/>
        </a:p>
      </dgm:t>
    </dgm:pt>
    <dgm:pt modelId="{25F4F304-5543-4219-9596-C0361A03AAD5}" type="pres">
      <dgm:prSet presAssocID="{1485863A-03C3-4FEF-8C78-C25978C670B7}" presName="childText" presStyleLbl="bgAcc1" presStyleIdx="7" presStyleCnt="12" custScaleX="5220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0652E9-3E14-452A-A500-A7D93C80CD6E}" type="pres">
      <dgm:prSet presAssocID="{CAE927C1-CC5B-4905-8397-24052A2B29CD}" presName="Name13" presStyleLbl="parChTrans1D2" presStyleIdx="8" presStyleCnt="12"/>
      <dgm:spPr/>
      <dgm:t>
        <a:bodyPr/>
        <a:lstStyle/>
        <a:p>
          <a:endParaRPr lang="ru-RU"/>
        </a:p>
      </dgm:t>
    </dgm:pt>
    <dgm:pt modelId="{77F5EF5F-A850-41A3-9C45-6534C5AC9623}" type="pres">
      <dgm:prSet presAssocID="{193902FA-7E27-4391-92E4-8E23E3153DE6}" presName="childText" presStyleLbl="bgAcc1" presStyleIdx="8" presStyleCnt="12" custScaleX="522087" custScaleY="742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E0FBA6-1398-438D-9A80-883CAFFB5EC2}" type="pres">
      <dgm:prSet presAssocID="{1BB82026-7279-4E2D-BDE7-753C1754AEA1}" presName="Name13" presStyleLbl="parChTrans1D2" presStyleIdx="9" presStyleCnt="12"/>
      <dgm:spPr/>
      <dgm:t>
        <a:bodyPr/>
        <a:lstStyle/>
        <a:p>
          <a:endParaRPr lang="ru-RU"/>
        </a:p>
      </dgm:t>
    </dgm:pt>
    <dgm:pt modelId="{FC324A9A-51BE-435E-B5B8-9F67C5C1022B}" type="pres">
      <dgm:prSet presAssocID="{474B4FBF-C2EA-42A7-A3EE-690B8E71C8C2}" presName="childText" presStyleLbl="bgAcc1" presStyleIdx="9" presStyleCnt="12" custScaleX="522087" custScaleY="1585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F074E2-8156-4A03-BFF8-8D522F6AB49D}" type="pres">
      <dgm:prSet presAssocID="{1FE5DB9C-FBEB-4FB1-AE5D-48C6DD11BD99}" presName="Name13" presStyleLbl="parChTrans1D2" presStyleIdx="10" presStyleCnt="12"/>
      <dgm:spPr/>
      <dgm:t>
        <a:bodyPr/>
        <a:lstStyle/>
        <a:p>
          <a:endParaRPr lang="ru-RU"/>
        </a:p>
      </dgm:t>
    </dgm:pt>
    <dgm:pt modelId="{48B3018F-C928-40B9-A0A9-B60005597D34}" type="pres">
      <dgm:prSet presAssocID="{AE25F906-C7D7-4029-972E-7A89BB9CE2E1}" presName="childText" presStyleLbl="bgAcc1" presStyleIdx="10" presStyleCnt="12" custScaleX="520759" custScaleY="2401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A33D5B-264C-45E9-84B6-7FB37F89EAD1}" type="pres">
      <dgm:prSet presAssocID="{95A1A356-048D-412A-8F62-1507A3F84695}" presName="Name13" presStyleLbl="parChTrans1D2" presStyleIdx="11" presStyleCnt="12"/>
      <dgm:spPr/>
      <dgm:t>
        <a:bodyPr/>
        <a:lstStyle/>
        <a:p>
          <a:endParaRPr lang="ru-RU"/>
        </a:p>
      </dgm:t>
    </dgm:pt>
    <dgm:pt modelId="{84927F11-D34A-44FF-9272-7BC73FDD90CC}" type="pres">
      <dgm:prSet presAssocID="{5D0202E2-8C7F-4714-8EA8-116E2413D4F3}" presName="childText" presStyleLbl="bgAcc1" presStyleIdx="11" presStyleCnt="12" custScaleX="5223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3E4E7F7-DA97-4D5B-B7F4-F3DB596A6791}" type="presOf" srcId="{9DDDE16A-11FB-4217-B8CC-6518FC9684EB}" destId="{10515C8E-B0C1-46EB-B2A6-F740456B6C88}" srcOrd="0" destOrd="0" presId="urn:microsoft.com/office/officeart/2005/8/layout/hierarchy3"/>
    <dgm:cxn modelId="{EFCB3CA5-FB0F-4E31-8331-6C3612B05B9D}" srcId="{32AD38B4-F5D4-4CED-B6EA-325664183977}" destId="{C28F1246-0089-4501-8005-B18FA7055C8E}" srcOrd="4" destOrd="0" parTransId="{037DC935-6F7E-48DE-96F8-041BC70C48DB}" sibTransId="{FB1D4369-0168-461F-BFC0-4C2EF958456A}"/>
    <dgm:cxn modelId="{CD236C26-71D7-462E-8B50-6370E805EFC0}" type="presOf" srcId="{1FE5DB9C-FBEB-4FB1-AE5D-48C6DD11BD99}" destId="{B1F074E2-8156-4A03-BFF8-8D522F6AB49D}" srcOrd="0" destOrd="0" presId="urn:microsoft.com/office/officeart/2005/8/layout/hierarchy3"/>
    <dgm:cxn modelId="{7FFE843F-2898-4B9E-B92F-122A57C66C3D}" srcId="{DB7C0A6F-9C2C-42C9-9118-D31F348E3AC0}" destId="{0DC34C36-EFB9-4F12-8124-4991BCB3C877}" srcOrd="1" destOrd="0" parTransId="{6F5C5C01-8B90-4527-A38E-B7EACA1932D2}" sibTransId="{5FD1439B-49C6-4580-B1C3-495871620B9C}"/>
    <dgm:cxn modelId="{29D68068-880E-470F-A2A0-6ECA7E8FF749}" srcId="{32AD38B4-F5D4-4CED-B6EA-325664183977}" destId="{3EE4CCE4-C5D5-4060-A7FE-0CD56FB41F89}" srcOrd="2" destOrd="0" parTransId="{BAC96F00-C293-4771-8463-4AA4438E7434}" sibTransId="{D4C65A8D-6E24-4E2C-969F-CB6D04342F8A}"/>
    <dgm:cxn modelId="{D798E422-B1CA-41BD-B352-031E16A0BD75}" type="presOf" srcId="{40979EAB-CE15-44C7-A5AA-B8A85EEC0200}" destId="{4F0C39B1-36A0-4A1E-9756-715E3631192E}" srcOrd="0" destOrd="0" presId="urn:microsoft.com/office/officeart/2005/8/layout/hierarchy3"/>
    <dgm:cxn modelId="{8DDD4DA1-A3B8-4432-BF2E-47209E28360E}" type="presOf" srcId="{37D5A6A8-5D31-4520-A702-10235AC128F7}" destId="{41E3CF6B-BA3A-4F30-9253-92A102D493D7}" srcOrd="0" destOrd="0" presId="urn:microsoft.com/office/officeart/2005/8/layout/hierarchy3"/>
    <dgm:cxn modelId="{F403023B-46A1-477F-B180-4C2112A537D7}" type="presOf" srcId="{C28F1246-0089-4501-8005-B18FA7055C8E}" destId="{10637AD1-976F-4C77-9130-1D97D3E91D6E}" srcOrd="0" destOrd="0" presId="urn:microsoft.com/office/officeart/2005/8/layout/hierarchy3"/>
    <dgm:cxn modelId="{9B1895F8-E4D2-4BB1-8806-BC7802CC0CEA}" type="presOf" srcId="{0DC34C36-EFB9-4F12-8124-4991BCB3C877}" destId="{75199590-A2A1-488F-800C-744333884E2E}" srcOrd="1" destOrd="0" presId="urn:microsoft.com/office/officeart/2005/8/layout/hierarchy3"/>
    <dgm:cxn modelId="{D99EE0F4-CD0D-44D5-AEA7-82231BA16E09}" srcId="{0DC34C36-EFB9-4F12-8124-4991BCB3C877}" destId="{5CAF00F5-BB1F-4753-99E0-9915CC93D8B1}" srcOrd="0" destOrd="0" parTransId="{1C389EBE-AB56-47DA-9C7E-3B20A323B625}" sibTransId="{445A3AB6-B62C-4FC3-9531-41538565519D}"/>
    <dgm:cxn modelId="{D502ADBE-A2D4-4138-9C9A-8FA7CB50DAE2}" type="presOf" srcId="{3EE4CCE4-C5D5-4060-A7FE-0CD56FB41F89}" destId="{83935E19-0D45-4680-A527-2EA4E8E5A5FC}" srcOrd="0" destOrd="0" presId="urn:microsoft.com/office/officeart/2005/8/layout/hierarchy3"/>
    <dgm:cxn modelId="{1168D148-57DA-4A4C-BC60-A3B74256E0C0}" type="presOf" srcId="{DB7C0A6F-9C2C-42C9-9118-D31F348E3AC0}" destId="{C15E76D0-780C-4DA5-A01E-1BBC6A6F2A2C}" srcOrd="0" destOrd="0" presId="urn:microsoft.com/office/officeart/2005/8/layout/hierarchy3"/>
    <dgm:cxn modelId="{D2CDFFEA-8B9F-413D-92F4-4F9D06B91FC0}" type="presOf" srcId="{0DC34C36-EFB9-4F12-8124-4991BCB3C877}" destId="{35758924-16B4-4924-B4FB-6A72C04E81BC}" srcOrd="0" destOrd="0" presId="urn:microsoft.com/office/officeart/2005/8/layout/hierarchy3"/>
    <dgm:cxn modelId="{1CB3F541-B568-4EA1-BAE9-ADD391DAE483}" type="presOf" srcId="{AE25F906-C7D7-4029-972E-7A89BB9CE2E1}" destId="{48B3018F-C928-40B9-A0A9-B60005597D34}" srcOrd="0" destOrd="0" presId="urn:microsoft.com/office/officeart/2005/8/layout/hierarchy3"/>
    <dgm:cxn modelId="{655D3D43-9009-411B-B7C9-1437CB26B51C}" srcId="{0DC34C36-EFB9-4F12-8124-4991BCB3C877}" destId="{AE25F906-C7D7-4029-972E-7A89BB9CE2E1}" srcOrd="4" destOrd="0" parTransId="{1FE5DB9C-FBEB-4FB1-AE5D-48C6DD11BD99}" sibTransId="{B74F700F-826F-4E58-82D0-8FF55BF8BF09}"/>
    <dgm:cxn modelId="{1210848F-B773-4ADF-AE4F-26FAD316D94D}" srcId="{32AD38B4-F5D4-4CED-B6EA-325664183977}" destId="{7EA7C761-BC4E-4151-8F94-B339AAC558FA}" srcOrd="5" destOrd="0" parTransId="{37D5A6A8-5D31-4520-A702-10235AC128F7}" sibTransId="{AE67BFAF-8D24-4291-BBC5-BE6E64D2E4EB}"/>
    <dgm:cxn modelId="{7D007CF1-E440-4964-A1DC-EFD88A0B2C6B}" srcId="{0DC34C36-EFB9-4F12-8124-4991BCB3C877}" destId="{474B4FBF-C2EA-42A7-A3EE-690B8E71C8C2}" srcOrd="3" destOrd="0" parTransId="{1BB82026-7279-4E2D-BDE7-753C1754AEA1}" sibTransId="{50C14380-2336-4C33-9EAA-7C86D75AC992}"/>
    <dgm:cxn modelId="{C18DD5C9-B796-4082-9A08-F513F86CC480}" type="presOf" srcId="{32AD38B4-F5D4-4CED-B6EA-325664183977}" destId="{A09FA1DF-946D-4DAC-A19D-31B522662AC0}" srcOrd="0" destOrd="0" presId="urn:microsoft.com/office/officeart/2005/8/layout/hierarchy3"/>
    <dgm:cxn modelId="{8768EBE4-5DF0-4619-AB3A-EB0C55C55CB5}" type="presOf" srcId="{1BB82026-7279-4E2D-BDE7-753C1754AEA1}" destId="{36E0FBA6-1398-438D-9A80-883CAFFB5EC2}" srcOrd="0" destOrd="0" presId="urn:microsoft.com/office/officeart/2005/8/layout/hierarchy3"/>
    <dgm:cxn modelId="{216E93BF-46D5-4FC7-A2A3-979DA7FD4E0E}" type="presOf" srcId="{32AD38B4-F5D4-4CED-B6EA-325664183977}" destId="{6159C2AD-D700-43F7-96D5-A28BE1B31254}" srcOrd="1" destOrd="0" presId="urn:microsoft.com/office/officeart/2005/8/layout/hierarchy3"/>
    <dgm:cxn modelId="{5082D91C-6246-4865-8C9E-B5270A0FDE8D}" srcId="{32AD38B4-F5D4-4CED-B6EA-325664183977}" destId="{9DDDE16A-11FB-4217-B8CC-6518FC9684EB}" srcOrd="1" destOrd="0" parTransId="{BE8BC1AD-B3AC-446B-B403-4ADC368E2045}" sibTransId="{7985C758-75B6-46A2-B853-9612E153AD4C}"/>
    <dgm:cxn modelId="{8EC97891-4C40-4644-84C2-89D1985C4DA9}" type="presOf" srcId="{7C47C4E8-52B8-4EF2-BE12-292027CE50CB}" destId="{7A801A34-4F29-4A48-90B7-D7A13E209D74}" srcOrd="0" destOrd="0" presId="urn:microsoft.com/office/officeart/2005/8/layout/hierarchy3"/>
    <dgm:cxn modelId="{90F3E37A-F65C-4F72-93FE-FF6748249F8B}" type="presOf" srcId="{B361F144-BA1A-42B3-AF57-5E32757B9C12}" destId="{B7D2EF8B-2B37-49C8-893D-D22A1E5B61E7}" srcOrd="0" destOrd="0" presId="urn:microsoft.com/office/officeart/2005/8/layout/hierarchy3"/>
    <dgm:cxn modelId="{24A1DFD6-6D63-472D-B24C-EA7EF9663643}" type="presOf" srcId="{BE8BC1AD-B3AC-446B-B403-4ADC368E2045}" destId="{4548EEAF-C1E3-4FAC-8A3C-D16CD33C0E55}" srcOrd="0" destOrd="0" presId="urn:microsoft.com/office/officeart/2005/8/layout/hierarchy3"/>
    <dgm:cxn modelId="{31603A71-2B14-4F7E-8E57-820BD0044D78}" type="presOf" srcId="{CAE927C1-CC5B-4905-8397-24052A2B29CD}" destId="{270652E9-3E14-452A-A500-A7D93C80CD6E}" srcOrd="0" destOrd="0" presId="urn:microsoft.com/office/officeart/2005/8/layout/hierarchy3"/>
    <dgm:cxn modelId="{89BF3EE7-7CD3-4B84-80FB-EA4F01EE6318}" srcId="{32AD38B4-F5D4-4CED-B6EA-325664183977}" destId="{7C47C4E8-52B8-4EF2-BE12-292027CE50CB}" srcOrd="0" destOrd="0" parTransId="{40979EAB-CE15-44C7-A5AA-B8A85EEC0200}" sibTransId="{01826CF9-D9A8-407A-9050-D952B8484ABB}"/>
    <dgm:cxn modelId="{F51D8C5D-C8CE-4282-82C5-1D4CDA650504}" type="presOf" srcId="{CF723777-F983-41FE-B738-7B19DC6F16C8}" destId="{D81F8C07-329D-44E7-946E-99EBEBC518B1}" srcOrd="0" destOrd="0" presId="urn:microsoft.com/office/officeart/2005/8/layout/hierarchy3"/>
    <dgm:cxn modelId="{56C940A0-8CCD-4311-8416-0C7E701D21BB}" srcId="{0DC34C36-EFB9-4F12-8124-4991BCB3C877}" destId="{1485863A-03C3-4FEF-8C78-C25978C670B7}" srcOrd="1" destOrd="0" parTransId="{CF723777-F983-41FE-B738-7B19DC6F16C8}" sibTransId="{C6E790D9-4AFE-472A-94F9-C97BC80E1DC1}"/>
    <dgm:cxn modelId="{31B7AB35-EF0C-4887-851F-459AE76B269C}" srcId="{32AD38B4-F5D4-4CED-B6EA-325664183977}" destId="{B361F144-BA1A-42B3-AF57-5E32757B9C12}" srcOrd="3" destOrd="0" parTransId="{68A6DC15-2DD0-44F7-A824-8AA5FA4AF324}" sibTransId="{F3CF7E39-0F65-4DF7-9C78-C3701630CD6B}"/>
    <dgm:cxn modelId="{7A91F7E4-3D87-4A2C-8D68-82B5087E40A2}" type="presOf" srcId="{68A6DC15-2DD0-44F7-A824-8AA5FA4AF324}" destId="{992E649E-BF8F-4C7D-B672-BBF13E2587AE}" srcOrd="0" destOrd="0" presId="urn:microsoft.com/office/officeart/2005/8/layout/hierarchy3"/>
    <dgm:cxn modelId="{AB2E2178-1D07-4880-9639-300FC21CE4EE}" srcId="{0DC34C36-EFB9-4F12-8124-4991BCB3C877}" destId="{193902FA-7E27-4391-92E4-8E23E3153DE6}" srcOrd="2" destOrd="0" parTransId="{CAE927C1-CC5B-4905-8397-24052A2B29CD}" sibTransId="{14B1D3B1-098E-4C96-B0A6-7FF41FE0FEDB}"/>
    <dgm:cxn modelId="{B6A8297E-DF71-434E-A7F3-BAE87133DE8B}" type="presOf" srcId="{5CAF00F5-BB1F-4753-99E0-9915CC93D8B1}" destId="{C957F6AB-49BF-43E4-9429-52116212ECC9}" srcOrd="0" destOrd="0" presId="urn:microsoft.com/office/officeart/2005/8/layout/hierarchy3"/>
    <dgm:cxn modelId="{7B70CD8B-8D73-41BD-A982-2EFE7C20A5C6}" type="presOf" srcId="{474B4FBF-C2EA-42A7-A3EE-690B8E71C8C2}" destId="{FC324A9A-51BE-435E-B5B8-9F67C5C1022B}" srcOrd="0" destOrd="0" presId="urn:microsoft.com/office/officeart/2005/8/layout/hierarchy3"/>
    <dgm:cxn modelId="{3F1EA7BB-3A3E-46DB-B372-2543F1384B3E}" type="presOf" srcId="{1C389EBE-AB56-47DA-9C7E-3B20A323B625}" destId="{5D43E64E-62D9-4F9D-AB15-050E708E33C7}" srcOrd="0" destOrd="0" presId="urn:microsoft.com/office/officeart/2005/8/layout/hierarchy3"/>
    <dgm:cxn modelId="{5D6923C1-B14C-4246-BCD8-05BC8F618C8D}" type="presOf" srcId="{5D0202E2-8C7F-4714-8EA8-116E2413D4F3}" destId="{84927F11-D34A-44FF-9272-7BC73FDD90CC}" srcOrd="0" destOrd="0" presId="urn:microsoft.com/office/officeart/2005/8/layout/hierarchy3"/>
    <dgm:cxn modelId="{859D4552-A27D-4B29-B091-1F166A79222D}" srcId="{0DC34C36-EFB9-4F12-8124-4991BCB3C877}" destId="{5D0202E2-8C7F-4714-8EA8-116E2413D4F3}" srcOrd="5" destOrd="0" parTransId="{95A1A356-048D-412A-8F62-1507A3F84695}" sibTransId="{57CF64A8-4E7A-4063-9D45-9716782A4036}"/>
    <dgm:cxn modelId="{3EBBED30-25BA-4C96-9C8D-E3BFF21FDE3E}" srcId="{DB7C0A6F-9C2C-42C9-9118-D31F348E3AC0}" destId="{32AD38B4-F5D4-4CED-B6EA-325664183977}" srcOrd="0" destOrd="0" parTransId="{3F2F4587-B13A-40C4-996E-7AE52355E57E}" sibTransId="{10345A1B-D18B-4981-86B6-315BD7B1F5E4}"/>
    <dgm:cxn modelId="{96042260-29A5-4C15-9483-EBD724C0BE58}" type="presOf" srcId="{1485863A-03C3-4FEF-8C78-C25978C670B7}" destId="{25F4F304-5543-4219-9596-C0361A03AAD5}" srcOrd="0" destOrd="0" presId="urn:microsoft.com/office/officeart/2005/8/layout/hierarchy3"/>
    <dgm:cxn modelId="{370C6413-B4BB-468B-A91E-72809FBAA44A}" type="presOf" srcId="{95A1A356-048D-412A-8F62-1507A3F84695}" destId="{04A33D5B-264C-45E9-84B6-7FB37F89EAD1}" srcOrd="0" destOrd="0" presId="urn:microsoft.com/office/officeart/2005/8/layout/hierarchy3"/>
    <dgm:cxn modelId="{C1E93676-7BB7-4076-84BD-C1CEEF17AEC0}" type="presOf" srcId="{7EA7C761-BC4E-4151-8F94-B339AAC558FA}" destId="{393C2433-DA1D-4C9C-9BC3-B66AE137F8C8}" srcOrd="0" destOrd="0" presId="urn:microsoft.com/office/officeart/2005/8/layout/hierarchy3"/>
    <dgm:cxn modelId="{17823105-91C9-4657-884A-1D84FED04A31}" type="presOf" srcId="{037DC935-6F7E-48DE-96F8-041BC70C48DB}" destId="{1CEF02DA-AF71-47AE-ACD6-39CA0C1DA223}" srcOrd="0" destOrd="0" presId="urn:microsoft.com/office/officeart/2005/8/layout/hierarchy3"/>
    <dgm:cxn modelId="{466CA711-D0EE-471F-A616-297C71932D51}" type="presOf" srcId="{193902FA-7E27-4391-92E4-8E23E3153DE6}" destId="{77F5EF5F-A850-41A3-9C45-6534C5AC9623}" srcOrd="0" destOrd="0" presId="urn:microsoft.com/office/officeart/2005/8/layout/hierarchy3"/>
    <dgm:cxn modelId="{182F6398-B130-49E2-B5FD-2E5377B6AD42}" type="presOf" srcId="{BAC96F00-C293-4771-8463-4AA4438E7434}" destId="{218A5210-1D55-426C-9C9B-8C152FD6D346}" srcOrd="0" destOrd="0" presId="urn:microsoft.com/office/officeart/2005/8/layout/hierarchy3"/>
    <dgm:cxn modelId="{C8691F05-2BC3-499C-8328-690E75896D5A}" type="presParOf" srcId="{C15E76D0-780C-4DA5-A01E-1BBC6A6F2A2C}" destId="{CC70D9A7-4975-4321-A02B-70DD9FBAA574}" srcOrd="0" destOrd="0" presId="urn:microsoft.com/office/officeart/2005/8/layout/hierarchy3"/>
    <dgm:cxn modelId="{D4858CBE-2B41-480F-92A0-28F3FE986FC2}" type="presParOf" srcId="{CC70D9A7-4975-4321-A02B-70DD9FBAA574}" destId="{A094092B-2D7F-4F2C-A00E-96D74B4DA334}" srcOrd="0" destOrd="0" presId="urn:microsoft.com/office/officeart/2005/8/layout/hierarchy3"/>
    <dgm:cxn modelId="{9DC36069-05F9-41B8-9FCC-54A6168BB8A0}" type="presParOf" srcId="{A094092B-2D7F-4F2C-A00E-96D74B4DA334}" destId="{A09FA1DF-946D-4DAC-A19D-31B522662AC0}" srcOrd="0" destOrd="0" presId="urn:microsoft.com/office/officeart/2005/8/layout/hierarchy3"/>
    <dgm:cxn modelId="{19787807-CCCD-43E5-8FD3-EF8BBB396B6E}" type="presParOf" srcId="{A094092B-2D7F-4F2C-A00E-96D74B4DA334}" destId="{6159C2AD-D700-43F7-96D5-A28BE1B31254}" srcOrd="1" destOrd="0" presId="urn:microsoft.com/office/officeart/2005/8/layout/hierarchy3"/>
    <dgm:cxn modelId="{A32717E6-5086-4C36-993C-8B7AEF8EFA4C}" type="presParOf" srcId="{CC70D9A7-4975-4321-A02B-70DD9FBAA574}" destId="{72B34ED7-F2BA-4958-BC9F-7E2335CAADB3}" srcOrd="1" destOrd="0" presId="urn:microsoft.com/office/officeart/2005/8/layout/hierarchy3"/>
    <dgm:cxn modelId="{B66D5DB6-28D9-4880-AC25-24481A412CDC}" type="presParOf" srcId="{72B34ED7-F2BA-4958-BC9F-7E2335CAADB3}" destId="{4F0C39B1-36A0-4A1E-9756-715E3631192E}" srcOrd="0" destOrd="0" presId="urn:microsoft.com/office/officeart/2005/8/layout/hierarchy3"/>
    <dgm:cxn modelId="{219F73DE-9EA3-4D38-BCCA-2A4F2F056F8B}" type="presParOf" srcId="{72B34ED7-F2BA-4958-BC9F-7E2335CAADB3}" destId="{7A801A34-4F29-4A48-90B7-D7A13E209D74}" srcOrd="1" destOrd="0" presId="urn:microsoft.com/office/officeart/2005/8/layout/hierarchy3"/>
    <dgm:cxn modelId="{FB9B4066-931F-468B-96F7-37962AD4AB17}" type="presParOf" srcId="{72B34ED7-F2BA-4958-BC9F-7E2335CAADB3}" destId="{4548EEAF-C1E3-4FAC-8A3C-D16CD33C0E55}" srcOrd="2" destOrd="0" presId="urn:microsoft.com/office/officeart/2005/8/layout/hierarchy3"/>
    <dgm:cxn modelId="{35213D7C-34E2-4500-84D4-8D7A7121FFC4}" type="presParOf" srcId="{72B34ED7-F2BA-4958-BC9F-7E2335CAADB3}" destId="{10515C8E-B0C1-46EB-B2A6-F740456B6C88}" srcOrd="3" destOrd="0" presId="urn:microsoft.com/office/officeart/2005/8/layout/hierarchy3"/>
    <dgm:cxn modelId="{59F1AB3B-5BBC-4B6B-9FD5-3357B8F7FFCB}" type="presParOf" srcId="{72B34ED7-F2BA-4958-BC9F-7E2335CAADB3}" destId="{218A5210-1D55-426C-9C9B-8C152FD6D346}" srcOrd="4" destOrd="0" presId="urn:microsoft.com/office/officeart/2005/8/layout/hierarchy3"/>
    <dgm:cxn modelId="{D0D2B6E9-8350-4462-AE3C-F740BA4B607E}" type="presParOf" srcId="{72B34ED7-F2BA-4958-BC9F-7E2335CAADB3}" destId="{83935E19-0D45-4680-A527-2EA4E8E5A5FC}" srcOrd="5" destOrd="0" presId="urn:microsoft.com/office/officeart/2005/8/layout/hierarchy3"/>
    <dgm:cxn modelId="{CD9E5228-988B-4391-A0DC-1C8BD152285B}" type="presParOf" srcId="{72B34ED7-F2BA-4958-BC9F-7E2335CAADB3}" destId="{992E649E-BF8F-4C7D-B672-BBF13E2587AE}" srcOrd="6" destOrd="0" presId="urn:microsoft.com/office/officeart/2005/8/layout/hierarchy3"/>
    <dgm:cxn modelId="{0697AD16-EEE0-4BB5-8F6F-0666EC354ACA}" type="presParOf" srcId="{72B34ED7-F2BA-4958-BC9F-7E2335CAADB3}" destId="{B7D2EF8B-2B37-49C8-893D-D22A1E5B61E7}" srcOrd="7" destOrd="0" presId="urn:microsoft.com/office/officeart/2005/8/layout/hierarchy3"/>
    <dgm:cxn modelId="{7115332C-7109-40E1-8552-35E27A8CBD4C}" type="presParOf" srcId="{72B34ED7-F2BA-4958-BC9F-7E2335CAADB3}" destId="{1CEF02DA-AF71-47AE-ACD6-39CA0C1DA223}" srcOrd="8" destOrd="0" presId="urn:microsoft.com/office/officeart/2005/8/layout/hierarchy3"/>
    <dgm:cxn modelId="{3644E44B-9DD8-4310-96D1-16B8C34DE31C}" type="presParOf" srcId="{72B34ED7-F2BA-4958-BC9F-7E2335CAADB3}" destId="{10637AD1-976F-4C77-9130-1D97D3E91D6E}" srcOrd="9" destOrd="0" presId="urn:microsoft.com/office/officeart/2005/8/layout/hierarchy3"/>
    <dgm:cxn modelId="{9B016980-3454-4A77-9C21-96F2B77D97D9}" type="presParOf" srcId="{72B34ED7-F2BA-4958-BC9F-7E2335CAADB3}" destId="{41E3CF6B-BA3A-4F30-9253-92A102D493D7}" srcOrd="10" destOrd="0" presId="urn:microsoft.com/office/officeart/2005/8/layout/hierarchy3"/>
    <dgm:cxn modelId="{FD1CF23C-A117-4F15-8491-0CB9149D865E}" type="presParOf" srcId="{72B34ED7-F2BA-4958-BC9F-7E2335CAADB3}" destId="{393C2433-DA1D-4C9C-9BC3-B66AE137F8C8}" srcOrd="11" destOrd="0" presId="urn:microsoft.com/office/officeart/2005/8/layout/hierarchy3"/>
    <dgm:cxn modelId="{D77285DF-B155-4E7D-AB06-A7216ECFBB86}" type="presParOf" srcId="{C15E76D0-780C-4DA5-A01E-1BBC6A6F2A2C}" destId="{182B4941-A0AA-475F-96D3-F3F033D5429C}" srcOrd="1" destOrd="0" presId="urn:microsoft.com/office/officeart/2005/8/layout/hierarchy3"/>
    <dgm:cxn modelId="{C212CBF2-C4BC-4E2C-B564-3F9D65D00A25}" type="presParOf" srcId="{182B4941-A0AA-475F-96D3-F3F033D5429C}" destId="{2AB15E55-C942-43E7-BF78-53C3896FB004}" srcOrd="0" destOrd="0" presId="urn:microsoft.com/office/officeart/2005/8/layout/hierarchy3"/>
    <dgm:cxn modelId="{F0F24707-82C3-4DD6-B97F-2EAB6ED763D0}" type="presParOf" srcId="{2AB15E55-C942-43E7-BF78-53C3896FB004}" destId="{35758924-16B4-4924-B4FB-6A72C04E81BC}" srcOrd="0" destOrd="0" presId="urn:microsoft.com/office/officeart/2005/8/layout/hierarchy3"/>
    <dgm:cxn modelId="{45654D20-61C2-4BC4-98CE-71554953191C}" type="presParOf" srcId="{2AB15E55-C942-43E7-BF78-53C3896FB004}" destId="{75199590-A2A1-488F-800C-744333884E2E}" srcOrd="1" destOrd="0" presId="urn:microsoft.com/office/officeart/2005/8/layout/hierarchy3"/>
    <dgm:cxn modelId="{43E3F1D2-ED0E-4325-8539-DA78AA4A4E5B}" type="presParOf" srcId="{182B4941-A0AA-475F-96D3-F3F033D5429C}" destId="{9E81FE09-EE5E-48CA-8AA5-C9249FB9E859}" srcOrd="1" destOrd="0" presId="urn:microsoft.com/office/officeart/2005/8/layout/hierarchy3"/>
    <dgm:cxn modelId="{3A632934-4EF4-44B5-89A8-6CCF6D0A7C33}" type="presParOf" srcId="{9E81FE09-EE5E-48CA-8AA5-C9249FB9E859}" destId="{5D43E64E-62D9-4F9D-AB15-050E708E33C7}" srcOrd="0" destOrd="0" presId="urn:microsoft.com/office/officeart/2005/8/layout/hierarchy3"/>
    <dgm:cxn modelId="{8F3F5A99-38CC-4F9A-84EC-02C62E5AAD83}" type="presParOf" srcId="{9E81FE09-EE5E-48CA-8AA5-C9249FB9E859}" destId="{C957F6AB-49BF-43E4-9429-52116212ECC9}" srcOrd="1" destOrd="0" presId="urn:microsoft.com/office/officeart/2005/8/layout/hierarchy3"/>
    <dgm:cxn modelId="{A1F9A1BA-8AF9-4393-8F3B-DD715119826B}" type="presParOf" srcId="{9E81FE09-EE5E-48CA-8AA5-C9249FB9E859}" destId="{D81F8C07-329D-44E7-946E-99EBEBC518B1}" srcOrd="2" destOrd="0" presId="urn:microsoft.com/office/officeart/2005/8/layout/hierarchy3"/>
    <dgm:cxn modelId="{B795131B-D2B0-4A2F-BCC7-125C5FAA9E57}" type="presParOf" srcId="{9E81FE09-EE5E-48CA-8AA5-C9249FB9E859}" destId="{25F4F304-5543-4219-9596-C0361A03AAD5}" srcOrd="3" destOrd="0" presId="urn:microsoft.com/office/officeart/2005/8/layout/hierarchy3"/>
    <dgm:cxn modelId="{47CABD4C-533C-4318-AEEF-D6A9F617E7DF}" type="presParOf" srcId="{9E81FE09-EE5E-48CA-8AA5-C9249FB9E859}" destId="{270652E9-3E14-452A-A500-A7D93C80CD6E}" srcOrd="4" destOrd="0" presId="urn:microsoft.com/office/officeart/2005/8/layout/hierarchy3"/>
    <dgm:cxn modelId="{5789C81B-854D-496B-92F7-E0E0B4222BED}" type="presParOf" srcId="{9E81FE09-EE5E-48CA-8AA5-C9249FB9E859}" destId="{77F5EF5F-A850-41A3-9C45-6534C5AC9623}" srcOrd="5" destOrd="0" presId="urn:microsoft.com/office/officeart/2005/8/layout/hierarchy3"/>
    <dgm:cxn modelId="{0C141272-B15C-4B0C-856D-EB7A3DA91DF6}" type="presParOf" srcId="{9E81FE09-EE5E-48CA-8AA5-C9249FB9E859}" destId="{36E0FBA6-1398-438D-9A80-883CAFFB5EC2}" srcOrd="6" destOrd="0" presId="urn:microsoft.com/office/officeart/2005/8/layout/hierarchy3"/>
    <dgm:cxn modelId="{772D0810-D5F3-481E-96B5-D42A755CEDC9}" type="presParOf" srcId="{9E81FE09-EE5E-48CA-8AA5-C9249FB9E859}" destId="{FC324A9A-51BE-435E-B5B8-9F67C5C1022B}" srcOrd="7" destOrd="0" presId="urn:microsoft.com/office/officeart/2005/8/layout/hierarchy3"/>
    <dgm:cxn modelId="{EA1C53E2-7CB8-4553-9108-14B8377D69BB}" type="presParOf" srcId="{9E81FE09-EE5E-48CA-8AA5-C9249FB9E859}" destId="{B1F074E2-8156-4A03-BFF8-8D522F6AB49D}" srcOrd="8" destOrd="0" presId="urn:microsoft.com/office/officeart/2005/8/layout/hierarchy3"/>
    <dgm:cxn modelId="{9013C572-032E-4F13-B741-2C93E58C36E4}" type="presParOf" srcId="{9E81FE09-EE5E-48CA-8AA5-C9249FB9E859}" destId="{48B3018F-C928-40B9-A0A9-B60005597D34}" srcOrd="9" destOrd="0" presId="urn:microsoft.com/office/officeart/2005/8/layout/hierarchy3"/>
    <dgm:cxn modelId="{79740583-9DD5-4985-94F5-B55DF8D5BA0B}" type="presParOf" srcId="{9E81FE09-EE5E-48CA-8AA5-C9249FB9E859}" destId="{04A33D5B-264C-45E9-84B6-7FB37F89EAD1}" srcOrd="10" destOrd="0" presId="urn:microsoft.com/office/officeart/2005/8/layout/hierarchy3"/>
    <dgm:cxn modelId="{4C015D59-A732-4A3E-85F2-6FE3FD0F4A2C}" type="presParOf" srcId="{9E81FE09-EE5E-48CA-8AA5-C9249FB9E859}" destId="{84927F11-D34A-44FF-9272-7BC73FDD90CC}" srcOrd="1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D162276-4DDA-4E17-8420-2D9363716BA6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44420A-5091-4310-A1D7-C0AACD4FCCED}">
      <dgm:prSet phldrT="[Текст]" phldr="0" custT="1"/>
      <dgm:spPr>
        <a:solidFill>
          <a:schemeClr val="accent3">
            <a:lumMod val="20000"/>
            <a:lumOff val="80000"/>
          </a:schemeClr>
        </a:solidFill>
        <a:ln>
          <a:solidFill>
            <a:srgbClr val="2D4293"/>
          </a:solidFill>
          <a:prstDash val="solid"/>
        </a:ln>
      </dgm:spPr>
      <dgm:t>
        <a:bodyPr/>
        <a:lstStyle/>
        <a:p>
          <a:pPr algn="l"/>
          <a:r>
            <a:rPr lang="ru-RU" sz="1600" b="1" dirty="0">
              <a:solidFill>
                <a:srgbClr val="2D4293"/>
              </a:solidFill>
            </a:rPr>
            <a:t>   Школа для пациентов </a:t>
          </a:r>
          <a:r>
            <a:rPr lang="ru-RU" sz="1600" b="1" dirty="0">
              <a:solidFill>
                <a:srgbClr val="C00000"/>
              </a:solidFill>
            </a:rPr>
            <a:t>с ишемической болезнью сердца</a:t>
          </a:r>
        </a:p>
        <a:p>
          <a:pPr algn="l"/>
          <a:r>
            <a:rPr lang="ru-RU" sz="1600" b="1" dirty="0">
              <a:solidFill>
                <a:srgbClr val="2D4293"/>
              </a:solidFill>
            </a:rPr>
            <a:t>   Школа для пациентов </a:t>
          </a:r>
          <a:r>
            <a:rPr lang="ru-RU" sz="1600" b="1" dirty="0">
              <a:solidFill>
                <a:srgbClr val="C00000"/>
              </a:solidFill>
            </a:rPr>
            <a:t>с фибрилляцией предсердий</a:t>
          </a:r>
        </a:p>
        <a:p>
          <a:pPr algn="l"/>
          <a:r>
            <a:rPr lang="ru-RU" sz="1600" b="1" dirty="0">
              <a:solidFill>
                <a:srgbClr val="2D4293"/>
              </a:solidFill>
            </a:rPr>
            <a:t>   Школа для пациентов </a:t>
          </a:r>
          <a:r>
            <a:rPr lang="ru-RU" sz="1600" b="1" dirty="0">
              <a:solidFill>
                <a:srgbClr val="C00000"/>
              </a:solidFill>
            </a:rPr>
            <a:t>с хронической болезнью почек</a:t>
          </a:r>
        </a:p>
        <a:p>
          <a:pPr algn="l"/>
          <a:r>
            <a:rPr lang="ru-RU" sz="1600" b="1" dirty="0">
              <a:solidFill>
                <a:srgbClr val="2D4293"/>
              </a:solidFill>
            </a:rPr>
            <a:t>   Школа для пациентов </a:t>
          </a:r>
          <a:r>
            <a:rPr lang="ru-RU" sz="1600" b="1" dirty="0">
              <a:solidFill>
                <a:srgbClr val="C00000"/>
              </a:solidFill>
            </a:rPr>
            <a:t>с хроническим гастритом и язвенной болезнью</a:t>
          </a:r>
        </a:p>
        <a:p>
          <a:pPr algn="l"/>
          <a:r>
            <a:rPr lang="ru-RU" sz="1600" b="1" dirty="0">
              <a:solidFill>
                <a:srgbClr val="2D4293"/>
              </a:solidFill>
            </a:rPr>
            <a:t>   Школа для пациентов </a:t>
          </a:r>
          <a:r>
            <a:rPr lang="ru-RU" sz="1600" b="1" dirty="0">
              <a:solidFill>
                <a:srgbClr val="C00000"/>
              </a:solidFill>
            </a:rPr>
            <a:t>с избыточной массой тела и ожирением</a:t>
          </a:r>
        </a:p>
        <a:p>
          <a:pPr algn="l"/>
          <a:r>
            <a:rPr lang="ru-RU" sz="1600" b="1" dirty="0">
              <a:solidFill>
                <a:srgbClr val="2D4293"/>
              </a:solidFill>
            </a:rPr>
            <a:t>   Школа для пациентов </a:t>
          </a:r>
          <a:r>
            <a:rPr lang="ru-RU" sz="1600" b="1" dirty="0">
              <a:solidFill>
                <a:srgbClr val="C00000"/>
              </a:solidFill>
            </a:rPr>
            <a:t>по здоровому образу жизни</a:t>
          </a:r>
        </a:p>
        <a:p>
          <a:pPr algn="l"/>
          <a:r>
            <a:rPr lang="ru-RU" sz="1600" b="1" dirty="0">
              <a:solidFill>
                <a:srgbClr val="2D4293"/>
              </a:solidFill>
            </a:rPr>
            <a:t>   Школа для пациентов </a:t>
          </a:r>
          <a:r>
            <a:rPr lang="ru-RU" sz="1600" b="1" dirty="0">
              <a:solidFill>
                <a:srgbClr val="C00000"/>
              </a:solidFill>
            </a:rPr>
            <a:t>по активному долголетию</a:t>
          </a:r>
        </a:p>
      </dgm:t>
    </dgm:pt>
    <dgm:pt modelId="{B7D5FEC0-3DBF-4B6A-A3C9-3FA43EEA12DB}" type="parTrans" cxnId="{7026C007-47D3-4B18-94FB-009C205A6396}">
      <dgm:prSet/>
      <dgm:spPr/>
      <dgm:t>
        <a:bodyPr/>
        <a:lstStyle/>
        <a:p>
          <a:endParaRPr lang="ru-RU"/>
        </a:p>
      </dgm:t>
    </dgm:pt>
    <dgm:pt modelId="{80613277-7953-4CE1-B5AF-D76DC27D3D67}" type="sibTrans" cxnId="{7026C007-47D3-4B18-94FB-009C205A6396}">
      <dgm:prSet/>
      <dgm:spPr/>
      <dgm:t>
        <a:bodyPr/>
        <a:lstStyle/>
        <a:p>
          <a:endParaRPr lang="ru-RU"/>
        </a:p>
      </dgm:t>
    </dgm:pt>
    <dgm:pt modelId="{D9522802-57E7-48A4-8E92-105A5758C538}">
      <dgm:prSet phldrT="[Текст]" custT="1"/>
      <dgm:spPr>
        <a:solidFill>
          <a:schemeClr val="bg1"/>
        </a:solidFill>
        <a:ln>
          <a:solidFill>
            <a:srgbClr val="2D4293"/>
          </a:solidFill>
          <a:prstDash val="dash"/>
        </a:ln>
      </dgm:spPr>
      <dgm:t>
        <a:bodyPr/>
        <a:lstStyle/>
        <a:p>
          <a:r>
            <a:rPr lang="ru-RU" sz="1400" b="1" dirty="0">
              <a:solidFill>
                <a:srgbClr val="2D4293"/>
              </a:solidFill>
            </a:rPr>
            <a:t>4 занятия по 20 человек, продолжительностью  60  минут, а также оценка знаний (тестирование)</a:t>
          </a:r>
        </a:p>
      </dgm:t>
    </dgm:pt>
    <dgm:pt modelId="{EC42FC0A-11C0-4E5A-851F-9483D133F646}" type="parTrans" cxnId="{D77A89E5-8AA5-4ABB-8A48-9878456939C9}">
      <dgm:prSet/>
      <dgm:spPr/>
      <dgm:t>
        <a:bodyPr/>
        <a:lstStyle/>
        <a:p>
          <a:endParaRPr lang="ru-RU"/>
        </a:p>
      </dgm:t>
    </dgm:pt>
    <dgm:pt modelId="{BEFD3353-EFC7-4E9E-9232-3F028A4FBAB5}" type="sibTrans" cxnId="{D77A89E5-8AA5-4ABB-8A48-9878456939C9}">
      <dgm:prSet/>
      <dgm:spPr/>
      <dgm:t>
        <a:bodyPr/>
        <a:lstStyle/>
        <a:p>
          <a:endParaRPr lang="ru-RU"/>
        </a:p>
      </dgm:t>
    </dgm:pt>
    <dgm:pt modelId="{D2892FEB-3861-4B9E-A686-193BA4E176F7}" type="pres">
      <dgm:prSet presAssocID="{5D162276-4DDA-4E17-8420-2D9363716BA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1ED28A-250F-4F80-B167-19938190B0B5}" type="pres">
      <dgm:prSet presAssocID="{4044420A-5091-4310-A1D7-C0AACD4FCCED}" presName="node" presStyleLbl="node1" presStyleIdx="0" presStyleCnt="2" custScaleX="238724" custLinFactNeighborX="-41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2D7B63-61DC-496D-A898-8ACCA7D57E55}" type="pres">
      <dgm:prSet presAssocID="{80613277-7953-4CE1-B5AF-D76DC27D3D67}" presName="sibTrans" presStyleLbl="sibTrans2D1" presStyleIdx="0" presStyleCnt="1" custScaleY="45179"/>
      <dgm:spPr/>
      <dgm:t>
        <a:bodyPr/>
        <a:lstStyle/>
        <a:p>
          <a:endParaRPr lang="ru-RU"/>
        </a:p>
      </dgm:t>
    </dgm:pt>
    <dgm:pt modelId="{5F4092AC-BBA0-4EC2-A8DA-4423F3AEBBF1}" type="pres">
      <dgm:prSet presAssocID="{80613277-7953-4CE1-B5AF-D76DC27D3D67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7AB93C7E-633B-4A90-9FA5-7DF792C5EF7D}" type="pres">
      <dgm:prSet presAssocID="{D9522802-57E7-48A4-8E92-105A5758C538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242916B-BDD4-4FE6-8CD7-BF5DA820F0A2}" type="presOf" srcId="{4044420A-5091-4310-A1D7-C0AACD4FCCED}" destId="{1D1ED28A-250F-4F80-B167-19938190B0B5}" srcOrd="0" destOrd="0" presId="urn:microsoft.com/office/officeart/2005/8/layout/process1"/>
    <dgm:cxn modelId="{7026C007-47D3-4B18-94FB-009C205A6396}" srcId="{5D162276-4DDA-4E17-8420-2D9363716BA6}" destId="{4044420A-5091-4310-A1D7-C0AACD4FCCED}" srcOrd="0" destOrd="0" parTransId="{B7D5FEC0-3DBF-4B6A-A3C9-3FA43EEA12DB}" sibTransId="{80613277-7953-4CE1-B5AF-D76DC27D3D67}"/>
    <dgm:cxn modelId="{0E3D3402-5E63-4B29-B09D-A6148CA92B9F}" type="presOf" srcId="{5D162276-4DDA-4E17-8420-2D9363716BA6}" destId="{D2892FEB-3861-4B9E-A686-193BA4E176F7}" srcOrd="0" destOrd="0" presId="urn:microsoft.com/office/officeart/2005/8/layout/process1"/>
    <dgm:cxn modelId="{976A19F0-2BE2-4548-94DF-52E773340A6B}" type="presOf" srcId="{80613277-7953-4CE1-B5AF-D76DC27D3D67}" destId="{422D7B63-61DC-496D-A898-8ACCA7D57E55}" srcOrd="0" destOrd="0" presId="urn:microsoft.com/office/officeart/2005/8/layout/process1"/>
    <dgm:cxn modelId="{E12BAFF7-F6E2-4689-858B-A29C6AF463AE}" type="presOf" srcId="{80613277-7953-4CE1-B5AF-D76DC27D3D67}" destId="{5F4092AC-BBA0-4EC2-A8DA-4423F3AEBBF1}" srcOrd="1" destOrd="0" presId="urn:microsoft.com/office/officeart/2005/8/layout/process1"/>
    <dgm:cxn modelId="{D77A89E5-8AA5-4ABB-8A48-9878456939C9}" srcId="{5D162276-4DDA-4E17-8420-2D9363716BA6}" destId="{D9522802-57E7-48A4-8E92-105A5758C538}" srcOrd="1" destOrd="0" parTransId="{EC42FC0A-11C0-4E5A-851F-9483D133F646}" sibTransId="{BEFD3353-EFC7-4E9E-9232-3F028A4FBAB5}"/>
    <dgm:cxn modelId="{23232E11-3D72-4FD7-BCF3-3AEF6C2BC12B}" type="presOf" srcId="{D9522802-57E7-48A4-8E92-105A5758C538}" destId="{7AB93C7E-633B-4A90-9FA5-7DF792C5EF7D}" srcOrd="0" destOrd="0" presId="urn:microsoft.com/office/officeart/2005/8/layout/process1"/>
    <dgm:cxn modelId="{3A033651-313A-4BBD-8BBB-FEB787EC2D4C}" type="presParOf" srcId="{D2892FEB-3861-4B9E-A686-193BA4E176F7}" destId="{1D1ED28A-250F-4F80-B167-19938190B0B5}" srcOrd="0" destOrd="0" presId="urn:microsoft.com/office/officeart/2005/8/layout/process1"/>
    <dgm:cxn modelId="{D054192A-7562-4B9C-8FAE-D71116300E2E}" type="presParOf" srcId="{D2892FEB-3861-4B9E-A686-193BA4E176F7}" destId="{422D7B63-61DC-496D-A898-8ACCA7D57E55}" srcOrd="1" destOrd="0" presId="urn:microsoft.com/office/officeart/2005/8/layout/process1"/>
    <dgm:cxn modelId="{670A3AA3-3E2E-4A93-B15D-389069A5888A}" type="presParOf" srcId="{422D7B63-61DC-496D-A898-8ACCA7D57E55}" destId="{5F4092AC-BBA0-4EC2-A8DA-4423F3AEBBF1}" srcOrd="0" destOrd="0" presId="urn:microsoft.com/office/officeart/2005/8/layout/process1"/>
    <dgm:cxn modelId="{477BCC63-5DF5-4DC7-BE43-9247EF4E0446}" type="presParOf" srcId="{D2892FEB-3861-4B9E-A686-193BA4E176F7}" destId="{7AB93C7E-633B-4A90-9FA5-7DF792C5EF7D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D73918F-79BE-4E2D-AE61-7FAB0871E4B4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1E0F3A3-D0FE-49A4-B836-E82C4D2896A9}">
      <dgm:prSet phldrT="[Текст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b="1" dirty="0"/>
            <a:t>Фотодинамическая терапия: при раке мочевого пузыря, при раке пищевода и кардии; Трансуретральная резекция с фотодинамической терапией при раке мочевого пузыря  </a:t>
          </a:r>
        </a:p>
      </dgm:t>
    </dgm:pt>
    <dgm:pt modelId="{04DECA1D-FBF8-4902-A217-7E61F36128BE}" type="parTrans" cxnId="{51704F4B-EB3F-414D-B995-CC24C6C2AEF9}">
      <dgm:prSet/>
      <dgm:spPr/>
      <dgm:t>
        <a:bodyPr/>
        <a:lstStyle/>
        <a:p>
          <a:endParaRPr lang="ru-RU"/>
        </a:p>
      </dgm:t>
    </dgm:pt>
    <dgm:pt modelId="{45640B27-E448-40B8-B0FC-860329A1F9DB}" type="sibTrans" cxnId="{51704F4B-EB3F-414D-B995-CC24C6C2AEF9}">
      <dgm:prSet/>
      <dgm:spPr/>
      <dgm:t>
        <a:bodyPr/>
        <a:lstStyle/>
        <a:p>
          <a:endParaRPr lang="ru-RU"/>
        </a:p>
      </dgm:t>
    </dgm:pt>
    <dgm:pt modelId="{A7AF14D0-2C2B-4E18-A4A2-4C54C95E9C62}">
      <dgm:prSet phldrT="[Текст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b="1" dirty="0"/>
            <a:t>Чрескожный энергетический </a:t>
          </a:r>
          <a:r>
            <a:rPr lang="ru-RU" b="1" dirty="0" err="1"/>
            <a:t>нейролизис</a:t>
          </a:r>
          <a:r>
            <a:rPr lang="ru-RU" b="1" dirty="0"/>
            <a:t> чревного сплетения под </a:t>
          </a:r>
          <a:r>
            <a:rPr lang="ru-RU" b="1" dirty="0" err="1"/>
            <a:t>рентгентелевизионным</a:t>
          </a:r>
          <a:r>
            <a:rPr lang="ru-RU" b="1" dirty="0"/>
            <a:t> контролем                         </a:t>
          </a:r>
        </a:p>
      </dgm:t>
    </dgm:pt>
    <dgm:pt modelId="{F796F701-06B5-454A-A628-CBFF8431F1E5}" type="parTrans" cxnId="{5FC6A870-68C9-4412-83DA-FC5D275D0E30}">
      <dgm:prSet/>
      <dgm:spPr/>
      <dgm:t>
        <a:bodyPr/>
        <a:lstStyle/>
        <a:p>
          <a:endParaRPr lang="ru-RU"/>
        </a:p>
      </dgm:t>
    </dgm:pt>
    <dgm:pt modelId="{15E630D9-2BED-42B9-9328-003084A4A937}" type="sibTrans" cxnId="{5FC6A870-68C9-4412-83DA-FC5D275D0E30}">
      <dgm:prSet/>
      <dgm:spPr/>
      <dgm:t>
        <a:bodyPr/>
        <a:lstStyle/>
        <a:p>
          <a:endParaRPr lang="ru-RU"/>
        </a:p>
      </dgm:t>
    </dgm:pt>
    <dgm:pt modelId="{AD085143-0747-468F-A3B7-78A6832859E8}">
      <dgm:prSet phldrT="[Текст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b="1" dirty="0" err="1"/>
            <a:t>Склеропластика</a:t>
          </a:r>
          <a:r>
            <a:rPr lang="ru-RU" b="1" dirty="0"/>
            <a:t> с использованием трансплантата из полотна офтальмологического трикотажного полиэфирного с полимерным покрытием, содержащим биоактивное вещество </a:t>
          </a:r>
        </a:p>
      </dgm:t>
    </dgm:pt>
    <dgm:pt modelId="{DD2B6219-EEB5-49C1-966F-A66BD596EE1A}" type="parTrans" cxnId="{495DA367-0443-474D-9A48-D0A7963E14DA}">
      <dgm:prSet/>
      <dgm:spPr/>
      <dgm:t>
        <a:bodyPr/>
        <a:lstStyle/>
        <a:p>
          <a:endParaRPr lang="ru-RU"/>
        </a:p>
      </dgm:t>
    </dgm:pt>
    <dgm:pt modelId="{AF5A82FF-9D4F-4ABD-BA56-38BE55DF4474}" type="sibTrans" cxnId="{495DA367-0443-474D-9A48-D0A7963E14DA}">
      <dgm:prSet/>
      <dgm:spPr/>
      <dgm:t>
        <a:bodyPr/>
        <a:lstStyle/>
        <a:p>
          <a:endParaRPr lang="ru-RU"/>
        </a:p>
      </dgm:t>
    </dgm:pt>
    <dgm:pt modelId="{E2017A53-94AC-4022-BE24-AC57F0E2EE28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b="1" dirty="0"/>
            <a:t>Аутопластика свободным лоскутом конъюнктивы;                                                                                                                  Лазерная коагуляция глазного дна в навигационном режиме с мультимодальной визуализацией</a:t>
          </a:r>
        </a:p>
      </dgm:t>
    </dgm:pt>
    <dgm:pt modelId="{3621F841-3F7F-42BB-A3C2-8CCF6487B9BC}" type="parTrans" cxnId="{ABEBCDF4-B79F-477E-A95C-9B1DA7BB2DF6}">
      <dgm:prSet/>
      <dgm:spPr/>
      <dgm:t>
        <a:bodyPr/>
        <a:lstStyle/>
        <a:p>
          <a:endParaRPr lang="ru-RU"/>
        </a:p>
      </dgm:t>
    </dgm:pt>
    <dgm:pt modelId="{1B3DEAF5-D288-4565-B4A6-A8371A25F9E7}" type="sibTrans" cxnId="{ABEBCDF4-B79F-477E-A95C-9B1DA7BB2DF6}">
      <dgm:prSet/>
      <dgm:spPr/>
      <dgm:t>
        <a:bodyPr/>
        <a:lstStyle/>
        <a:p>
          <a:endParaRPr lang="ru-RU"/>
        </a:p>
      </dgm:t>
    </dgm:pt>
    <dgm:pt modelId="{495FF0FA-4BA5-438E-96BC-61B52894EC28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b="1" dirty="0"/>
            <a:t>Лапароскопическая продольная резекция желудка; Лапароскопическое </a:t>
          </a:r>
          <a:r>
            <a:rPr lang="ru-RU" b="1" dirty="0" err="1"/>
            <a:t>билиопанкреатическое</a:t>
          </a:r>
          <a:r>
            <a:rPr lang="ru-RU" b="1" dirty="0"/>
            <a:t> шунтирование; Лапароскопическое гастрошунтирование</a:t>
          </a:r>
        </a:p>
      </dgm:t>
    </dgm:pt>
    <dgm:pt modelId="{C48BEDE1-96E9-4780-BB39-2AA87EF64926}" type="parTrans" cxnId="{839E0AAA-CDED-489D-9A1E-2F1AAAE38D08}">
      <dgm:prSet/>
      <dgm:spPr/>
      <dgm:t>
        <a:bodyPr/>
        <a:lstStyle/>
        <a:p>
          <a:endParaRPr lang="ru-RU"/>
        </a:p>
      </dgm:t>
    </dgm:pt>
    <dgm:pt modelId="{04517AB6-22A5-4D20-9624-D725C6D74F29}" type="sibTrans" cxnId="{839E0AAA-CDED-489D-9A1E-2F1AAAE38D08}">
      <dgm:prSet/>
      <dgm:spPr/>
      <dgm:t>
        <a:bodyPr/>
        <a:lstStyle/>
        <a:p>
          <a:endParaRPr lang="ru-RU"/>
        </a:p>
      </dgm:t>
    </dgm:pt>
    <dgm:pt modelId="{EF78267A-7C39-4C27-AF96-4DC2A6E4B621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b="1" dirty="0"/>
            <a:t>Замена ранее имплантированного однокамерного (двух и трех камерного) </a:t>
          </a:r>
          <a:r>
            <a:rPr lang="ru-RU" b="1" dirty="0" err="1"/>
            <a:t>кардиовертера</a:t>
          </a:r>
          <a:r>
            <a:rPr lang="ru-RU" b="1" dirty="0"/>
            <a:t>-дефибриллятора</a:t>
          </a:r>
        </a:p>
      </dgm:t>
    </dgm:pt>
    <dgm:pt modelId="{4092851E-979E-48D4-8C14-7F0B4A3B39AE}" type="parTrans" cxnId="{C101B0EE-CC17-48D5-8D92-056D8EB820DA}">
      <dgm:prSet/>
      <dgm:spPr/>
      <dgm:t>
        <a:bodyPr/>
        <a:lstStyle/>
        <a:p>
          <a:endParaRPr lang="ru-RU"/>
        </a:p>
      </dgm:t>
    </dgm:pt>
    <dgm:pt modelId="{5819D009-AE1A-4C7F-A57A-2AA8C34DC914}" type="sibTrans" cxnId="{C101B0EE-CC17-48D5-8D92-056D8EB820DA}">
      <dgm:prSet/>
      <dgm:spPr/>
      <dgm:t>
        <a:bodyPr/>
        <a:lstStyle/>
        <a:p>
          <a:endParaRPr lang="ru-RU"/>
        </a:p>
      </dgm:t>
    </dgm:pt>
    <dgm:pt modelId="{1A6A72DE-7D43-4641-B819-CD1B8CFDDA49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b="1" dirty="0"/>
            <a:t>Радиочастотная абляция проводящих путей и </a:t>
          </a:r>
          <a:r>
            <a:rPr lang="ru-RU" b="1" dirty="0" err="1"/>
            <a:t>аритмогенных</a:t>
          </a:r>
          <a:r>
            <a:rPr lang="ru-RU" b="1" dirty="0"/>
            <a:t> зон сердца, эндоваскулярным доступом с использованием навигационной системы картирования сердца</a:t>
          </a:r>
        </a:p>
      </dgm:t>
    </dgm:pt>
    <dgm:pt modelId="{020D9312-7FC9-4047-9377-00CCE2769753}" type="parTrans" cxnId="{F9493E0B-003D-41F8-85F5-E0D6D94B0B83}">
      <dgm:prSet/>
      <dgm:spPr/>
      <dgm:t>
        <a:bodyPr/>
        <a:lstStyle/>
        <a:p>
          <a:endParaRPr lang="ru-RU"/>
        </a:p>
      </dgm:t>
    </dgm:pt>
    <dgm:pt modelId="{EFAD188D-964E-4EEA-8F6C-D0BD415CA09F}" type="sibTrans" cxnId="{F9493E0B-003D-41F8-85F5-E0D6D94B0B83}">
      <dgm:prSet/>
      <dgm:spPr/>
      <dgm:t>
        <a:bodyPr/>
        <a:lstStyle/>
        <a:p>
          <a:endParaRPr lang="ru-RU"/>
        </a:p>
      </dgm:t>
    </dgm:pt>
    <dgm:pt modelId="{83DDE2CF-1E53-4700-9B39-4B641D06AC94}" type="pres">
      <dgm:prSet presAssocID="{0D73918F-79BE-4E2D-AE61-7FAB0871E4B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1403FAED-E4E3-435F-B14B-33040597F29B}" type="pres">
      <dgm:prSet presAssocID="{0D73918F-79BE-4E2D-AE61-7FAB0871E4B4}" presName="Name1" presStyleCnt="0"/>
      <dgm:spPr/>
    </dgm:pt>
    <dgm:pt modelId="{D15D1E15-F2BD-4C84-B1B2-3A91C1E87AE2}" type="pres">
      <dgm:prSet presAssocID="{0D73918F-79BE-4E2D-AE61-7FAB0871E4B4}" presName="cycle" presStyleCnt="0"/>
      <dgm:spPr/>
    </dgm:pt>
    <dgm:pt modelId="{85CBA32B-F4DF-4EE2-86BE-605909B24F8A}" type="pres">
      <dgm:prSet presAssocID="{0D73918F-79BE-4E2D-AE61-7FAB0871E4B4}" presName="srcNode" presStyleLbl="node1" presStyleIdx="0" presStyleCnt="7"/>
      <dgm:spPr/>
    </dgm:pt>
    <dgm:pt modelId="{14AD6A94-D6E2-4FE1-BB25-A50E4A795514}" type="pres">
      <dgm:prSet presAssocID="{0D73918F-79BE-4E2D-AE61-7FAB0871E4B4}" presName="conn" presStyleLbl="parChTrans1D2" presStyleIdx="0" presStyleCnt="1"/>
      <dgm:spPr/>
      <dgm:t>
        <a:bodyPr/>
        <a:lstStyle/>
        <a:p>
          <a:endParaRPr lang="ru-RU"/>
        </a:p>
      </dgm:t>
    </dgm:pt>
    <dgm:pt modelId="{7752A880-1DFB-4328-8EA7-CC097BBC2B85}" type="pres">
      <dgm:prSet presAssocID="{0D73918F-79BE-4E2D-AE61-7FAB0871E4B4}" presName="extraNode" presStyleLbl="node1" presStyleIdx="0" presStyleCnt="7"/>
      <dgm:spPr/>
    </dgm:pt>
    <dgm:pt modelId="{5100906B-BB4F-4342-A593-CFC26B0A01C7}" type="pres">
      <dgm:prSet presAssocID="{0D73918F-79BE-4E2D-AE61-7FAB0871E4B4}" presName="dstNode" presStyleLbl="node1" presStyleIdx="0" presStyleCnt="7"/>
      <dgm:spPr/>
    </dgm:pt>
    <dgm:pt modelId="{EAF0BB4C-9EFD-42B3-AC98-D39998083B7C}" type="pres">
      <dgm:prSet presAssocID="{B1E0F3A3-D0FE-49A4-B836-E82C4D2896A9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E6CA3C-AA45-4F02-9FBA-4D337A2F6C0E}" type="pres">
      <dgm:prSet presAssocID="{B1E0F3A3-D0FE-49A4-B836-E82C4D2896A9}" presName="accent_1" presStyleCnt="0"/>
      <dgm:spPr/>
    </dgm:pt>
    <dgm:pt modelId="{1C90AD38-728D-4869-95CB-7CCD546B1508}" type="pres">
      <dgm:prSet presAssocID="{B1E0F3A3-D0FE-49A4-B836-E82C4D2896A9}" presName="accentRepeatNode" presStyleLbl="solidFgAcc1" presStyleIdx="0" presStyleCnt="7"/>
      <dgm:spPr>
        <a:solidFill>
          <a:srgbClr val="59B27C"/>
        </a:solidFill>
        <a:ln>
          <a:solidFill>
            <a:srgbClr val="59B27C"/>
          </a:solidFill>
        </a:ln>
      </dgm:spPr>
    </dgm:pt>
    <dgm:pt modelId="{4D5C1BBC-D2FF-4108-BE5C-1FFF7C3FE0C4}" type="pres">
      <dgm:prSet presAssocID="{A7AF14D0-2C2B-4E18-A4A2-4C54C95E9C62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05E97E-746C-4BB8-B4E8-168652D3B16A}" type="pres">
      <dgm:prSet presAssocID="{A7AF14D0-2C2B-4E18-A4A2-4C54C95E9C62}" presName="accent_2" presStyleCnt="0"/>
      <dgm:spPr/>
    </dgm:pt>
    <dgm:pt modelId="{23AE41F5-3215-4411-A95A-B83C207DE7D8}" type="pres">
      <dgm:prSet presAssocID="{A7AF14D0-2C2B-4E18-A4A2-4C54C95E9C62}" presName="accentRepeatNode" presStyleLbl="solidFgAcc1" presStyleIdx="1" presStyleCnt="7"/>
      <dgm:spPr>
        <a:solidFill>
          <a:srgbClr val="59B27C"/>
        </a:solidFill>
        <a:ln>
          <a:solidFill>
            <a:srgbClr val="59B27C"/>
          </a:solidFill>
        </a:ln>
      </dgm:spPr>
    </dgm:pt>
    <dgm:pt modelId="{82D16DBE-94CE-42D0-9542-7E78690A3F5D}" type="pres">
      <dgm:prSet presAssocID="{AD085143-0747-468F-A3B7-78A6832859E8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A82550-2F86-45AE-B9E2-21F000CDCC1B}" type="pres">
      <dgm:prSet presAssocID="{AD085143-0747-468F-A3B7-78A6832859E8}" presName="accent_3" presStyleCnt="0"/>
      <dgm:spPr/>
    </dgm:pt>
    <dgm:pt modelId="{29A1FD62-E118-4D6F-B7AA-5A21B25CD16A}" type="pres">
      <dgm:prSet presAssocID="{AD085143-0747-468F-A3B7-78A6832859E8}" presName="accentRepeatNode" presStyleLbl="solidFgAcc1" presStyleIdx="2" presStyleCnt="7"/>
      <dgm:spPr>
        <a:solidFill>
          <a:srgbClr val="59B27C"/>
        </a:solidFill>
        <a:ln>
          <a:solidFill>
            <a:srgbClr val="59B27C"/>
          </a:solidFill>
        </a:ln>
      </dgm:spPr>
    </dgm:pt>
    <dgm:pt modelId="{71A9F2B4-56B0-4616-95FB-DC411CCB46BF}" type="pres">
      <dgm:prSet presAssocID="{E2017A53-94AC-4022-BE24-AC57F0E2EE28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0A3B33-40AE-44D2-BD14-ED412AB30778}" type="pres">
      <dgm:prSet presAssocID="{E2017A53-94AC-4022-BE24-AC57F0E2EE28}" presName="accent_4" presStyleCnt="0"/>
      <dgm:spPr/>
    </dgm:pt>
    <dgm:pt modelId="{CA96216A-6B5D-49B9-9019-C2C80D8139F1}" type="pres">
      <dgm:prSet presAssocID="{E2017A53-94AC-4022-BE24-AC57F0E2EE28}" presName="accentRepeatNode" presStyleLbl="solidFgAcc1" presStyleIdx="3" presStyleCnt="7"/>
      <dgm:spPr>
        <a:solidFill>
          <a:srgbClr val="59B27C"/>
        </a:solidFill>
        <a:ln>
          <a:solidFill>
            <a:srgbClr val="59B27C"/>
          </a:solidFill>
        </a:ln>
      </dgm:spPr>
    </dgm:pt>
    <dgm:pt modelId="{810275B4-BB69-44FC-BE9F-56C6D206662B}" type="pres">
      <dgm:prSet presAssocID="{EF78267A-7C39-4C27-AF96-4DC2A6E4B621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21C32A-00E1-4EA6-8FAF-2F0BAF6A5B31}" type="pres">
      <dgm:prSet presAssocID="{EF78267A-7C39-4C27-AF96-4DC2A6E4B621}" presName="accent_5" presStyleCnt="0"/>
      <dgm:spPr/>
    </dgm:pt>
    <dgm:pt modelId="{31A2FA84-A1E4-4065-BB32-2681643F8534}" type="pres">
      <dgm:prSet presAssocID="{EF78267A-7C39-4C27-AF96-4DC2A6E4B621}" presName="accentRepeatNode" presStyleLbl="solidFgAcc1" presStyleIdx="4" presStyleCnt="7"/>
      <dgm:spPr>
        <a:solidFill>
          <a:srgbClr val="59B27C"/>
        </a:solidFill>
      </dgm:spPr>
    </dgm:pt>
    <dgm:pt modelId="{612007CA-9E25-4E22-A48F-0A87D13D7AEB}" type="pres">
      <dgm:prSet presAssocID="{1A6A72DE-7D43-4641-B819-CD1B8CFDDA49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B1CBEA-D8E8-4A1D-826D-A9FCCA4CB220}" type="pres">
      <dgm:prSet presAssocID="{1A6A72DE-7D43-4641-B819-CD1B8CFDDA49}" presName="accent_6" presStyleCnt="0"/>
      <dgm:spPr/>
    </dgm:pt>
    <dgm:pt modelId="{42EB4A54-0FE3-4169-BC39-C06636C7E853}" type="pres">
      <dgm:prSet presAssocID="{1A6A72DE-7D43-4641-B819-CD1B8CFDDA49}" presName="accentRepeatNode" presStyleLbl="solidFgAcc1" presStyleIdx="5" presStyleCnt="7"/>
      <dgm:spPr>
        <a:solidFill>
          <a:srgbClr val="59B27C"/>
        </a:solidFill>
        <a:ln>
          <a:solidFill>
            <a:srgbClr val="59B27C"/>
          </a:solidFill>
        </a:ln>
      </dgm:spPr>
    </dgm:pt>
    <dgm:pt modelId="{B39660A1-067C-4A8A-ABE1-F73F3E95A14E}" type="pres">
      <dgm:prSet presAssocID="{495FF0FA-4BA5-438E-96BC-61B52894EC28}" presName="text_7" presStyleLbl="node1" presStyleIdx="6" presStyleCnt="7" custLinFactNeighborY="-48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8A99B6-3BD5-4A7A-A739-D251E21258E6}" type="pres">
      <dgm:prSet presAssocID="{495FF0FA-4BA5-438E-96BC-61B52894EC28}" presName="accent_7" presStyleCnt="0"/>
      <dgm:spPr/>
    </dgm:pt>
    <dgm:pt modelId="{2EBCB4C9-58EC-4B72-B2A6-2F314055B041}" type="pres">
      <dgm:prSet presAssocID="{495FF0FA-4BA5-438E-96BC-61B52894EC28}" presName="accentRepeatNode" presStyleLbl="solidFgAcc1" presStyleIdx="6" presStyleCnt="7"/>
      <dgm:spPr>
        <a:solidFill>
          <a:srgbClr val="59B27C"/>
        </a:solidFill>
        <a:ln>
          <a:solidFill>
            <a:srgbClr val="59B27C"/>
          </a:solidFill>
        </a:ln>
      </dgm:spPr>
    </dgm:pt>
  </dgm:ptLst>
  <dgm:cxnLst>
    <dgm:cxn modelId="{9F89AF58-161A-4724-B835-BAF38E7387E1}" type="presOf" srcId="{0D73918F-79BE-4E2D-AE61-7FAB0871E4B4}" destId="{83DDE2CF-1E53-4700-9B39-4B641D06AC94}" srcOrd="0" destOrd="0" presId="urn:microsoft.com/office/officeart/2008/layout/VerticalCurvedList"/>
    <dgm:cxn modelId="{1AAB1C2E-B6E2-42E8-902B-AA70057B1A58}" type="presOf" srcId="{EF78267A-7C39-4C27-AF96-4DC2A6E4B621}" destId="{810275B4-BB69-44FC-BE9F-56C6D206662B}" srcOrd="0" destOrd="0" presId="urn:microsoft.com/office/officeart/2008/layout/VerticalCurvedList"/>
    <dgm:cxn modelId="{960BAF70-A67F-49E0-9567-5AF46E0BC91D}" type="presOf" srcId="{45640B27-E448-40B8-B0FC-860329A1F9DB}" destId="{14AD6A94-D6E2-4FE1-BB25-A50E4A795514}" srcOrd="0" destOrd="0" presId="urn:microsoft.com/office/officeart/2008/layout/VerticalCurvedList"/>
    <dgm:cxn modelId="{839E0AAA-CDED-489D-9A1E-2F1AAAE38D08}" srcId="{0D73918F-79BE-4E2D-AE61-7FAB0871E4B4}" destId="{495FF0FA-4BA5-438E-96BC-61B52894EC28}" srcOrd="6" destOrd="0" parTransId="{C48BEDE1-96E9-4780-BB39-2AA87EF64926}" sibTransId="{04517AB6-22A5-4D20-9624-D725C6D74F29}"/>
    <dgm:cxn modelId="{51704F4B-EB3F-414D-B995-CC24C6C2AEF9}" srcId="{0D73918F-79BE-4E2D-AE61-7FAB0871E4B4}" destId="{B1E0F3A3-D0FE-49A4-B836-E82C4D2896A9}" srcOrd="0" destOrd="0" parTransId="{04DECA1D-FBF8-4902-A217-7E61F36128BE}" sibTransId="{45640B27-E448-40B8-B0FC-860329A1F9DB}"/>
    <dgm:cxn modelId="{F9493E0B-003D-41F8-85F5-E0D6D94B0B83}" srcId="{0D73918F-79BE-4E2D-AE61-7FAB0871E4B4}" destId="{1A6A72DE-7D43-4641-B819-CD1B8CFDDA49}" srcOrd="5" destOrd="0" parTransId="{020D9312-7FC9-4047-9377-00CCE2769753}" sibTransId="{EFAD188D-964E-4EEA-8F6C-D0BD415CA09F}"/>
    <dgm:cxn modelId="{76EE76C4-6778-4FE6-A23B-EF2ED417AAE7}" type="presOf" srcId="{AD085143-0747-468F-A3B7-78A6832859E8}" destId="{82D16DBE-94CE-42D0-9542-7E78690A3F5D}" srcOrd="0" destOrd="0" presId="urn:microsoft.com/office/officeart/2008/layout/VerticalCurvedList"/>
    <dgm:cxn modelId="{495DA367-0443-474D-9A48-D0A7963E14DA}" srcId="{0D73918F-79BE-4E2D-AE61-7FAB0871E4B4}" destId="{AD085143-0747-468F-A3B7-78A6832859E8}" srcOrd="2" destOrd="0" parTransId="{DD2B6219-EEB5-49C1-966F-A66BD596EE1A}" sibTransId="{AF5A82FF-9D4F-4ABD-BA56-38BE55DF4474}"/>
    <dgm:cxn modelId="{133649CF-4869-4F9F-AE18-643B8D6561BA}" type="presOf" srcId="{495FF0FA-4BA5-438E-96BC-61B52894EC28}" destId="{B39660A1-067C-4A8A-ABE1-F73F3E95A14E}" srcOrd="0" destOrd="0" presId="urn:microsoft.com/office/officeart/2008/layout/VerticalCurvedList"/>
    <dgm:cxn modelId="{BEFD1E04-7B1D-432B-B76C-A49E665EF894}" type="presOf" srcId="{A7AF14D0-2C2B-4E18-A4A2-4C54C95E9C62}" destId="{4D5C1BBC-D2FF-4108-BE5C-1FFF7C3FE0C4}" srcOrd="0" destOrd="0" presId="urn:microsoft.com/office/officeart/2008/layout/VerticalCurvedList"/>
    <dgm:cxn modelId="{C101B0EE-CC17-48D5-8D92-056D8EB820DA}" srcId="{0D73918F-79BE-4E2D-AE61-7FAB0871E4B4}" destId="{EF78267A-7C39-4C27-AF96-4DC2A6E4B621}" srcOrd="4" destOrd="0" parTransId="{4092851E-979E-48D4-8C14-7F0B4A3B39AE}" sibTransId="{5819D009-AE1A-4C7F-A57A-2AA8C34DC914}"/>
    <dgm:cxn modelId="{8A1FF268-FAEE-434B-8D96-A4752A46B98D}" type="presOf" srcId="{B1E0F3A3-D0FE-49A4-B836-E82C4D2896A9}" destId="{EAF0BB4C-9EFD-42B3-AC98-D39998083B7C}" srcOrd="0" destOrd="0" presId="urn:microsoft.com/office/officeart/2008/layout/VerticalCurvedList"/>
    <dgm:cxn modelId="{A9D67B62-1660-4535-BCA0-EAA1ABBC95C4}" type="presOf" srcId="{1A6A72DE-7D43-4641-B819-CD1B8CFDDA49}" destId="{612007CA-9E25-4E22-A48F-0A87D13D7AEB}" srcOrd="0" destOrd="0" presId="urn:microsoft.com/office/officeart/2008/layout/VerticalCurvedList"/>
    <dgm:cxn modelId="{5FC6A870-68C9-4412-83DA-FC5D275D0E30}" srcId="{0D73918F-79BE-4E2D-AE61-7FAB0871E4B4}" destId="{A7AF14D0-2C2B-4E18-A4A2-4C54C95E9C62}" srcOrd="1" destOrd="0" parTransId="{F796F701-06B5-454A-A628-CBFF8431F1E5}" sibTransId="{15E630D9-2BED-42B9-9328-003084A4A937}"/>
    <dgm:cxn modelId="{4EE0BABB-A5C7-442F-B794-C11B064DE6C0}" type="presOf" srcId="{E2017A53-94AC-4022-BE24-AC57F0E2EE28}" destId="{71A9F2B4-56B0-4616-95FB-DC411CCB46BF}" srcOrd="0" destOrd="0" presId="urn:microsoft.com/office/officeart/2008/layout/VerticalCurvedList"/>
    <dgm:cxn modelId="{ABEBCDF4-B79F-477E-A95C-9B1DA7BB2DF6}" srcId="{0D73918F-79BE-4E2D-AE61-7FAB0871E4B4}" destId="{E2017A53-94AC-4022-BE24-AC57F0E2EE28}" srcOrd="3" destOrd="0" parTransId="{3621F841-3F7F-42BB-A3C2-8CCF6487B9BC}" sibTransId="{1B3DEAF5-D288-4565-B4A6-A8371A25F9E7}"/>
    <dgm:cxn modelId="{195F9C79-6BD2-41A2-A898-EB22C8E725EB}" type="presParOf" srcId="{83DDE2CF-1E53-4700-9B39-4B641D06AC94}" destId="{1403FAED-E4E3-435F-B14B-33040597F29B}" srcOrd="0" destOrd="0" presId="urn:microsoft.com/office/officeart/2008/layout/VerticalCurvedList"/>
    <dgm:cxn modelId="{98FD44EE-B780-458A-A58B-7FA7286312EB}" type="presParOf" srcId="{1403FAED-E4E3-435F-B14B-33040597F29B}" destId="{D15D1E15-F2BD-4C84-B1B2-3A91C1E87AE2}" srcOrd="0" destOrd="0" presId="urn:microsoft.com/office/officeart/2008/layout/VerticalCurvedList"/>
    <dgm:cxn modelId="{F17DDA9C-566A-4AF7-B813-1A765E506C30}" type="presParOf" srcId="{D15D1E15-F2BD-4C84-B1B2-3A91C1E87AE2}" destId="{85CBA32B-F4DF-4EE2-86BE-605909B24F8A}" srcOrd="0" destOrd="0" presId="urn:microsoft.com/office/officeart/2008/layout/VerticalCurvedList"/>
    <dgm:cxn modelId="{60D51660-8DE7-451C-96AA-3DC03420E561}" type="presParOf" srcId="{D15D1E15-F2BD-4C84-B1B2-3A91C1E87AE2}" destId="{14AD6A94-D6E2-4FE1-BB25-A50E4A795514}" srcOrd="1" destOrd="0" presId="urn:microsoft.com/office/officeart/2008/layout/VerticalCurvedList"/>
    <dgm:cxn modelId="{A91380F3-93A4-49AC-BC31-DB3F9B8382E9}" type="presParOf" srcId="{D15D1E15-F2BD-4C84-B1B2-3A91C1E87AE2}" destId="{7752A880-1DFB-4328-8EA7-CC097BBC2B85}" srcOrd="2" destOrd="0" presId="urn:microsoft.com/office/officeart/2008/layout/VerticalCurvedList"/>
    <dgm:cxn modelId="{F555A7ED-32BF-494B-807A-A6790D4FD34A}" type="presParOf" srcId="{D15D1E15-F2BD-4C84-B1B2-3A91C1E87AE2}" destId="{5100906B-BB4F-4342-A593-CFC26B0A01C7}" srcOrd="3" destOrd="0" presId="urn:microsoft.com/office/officeart/2008/layout/VerticalCurvedList"/>
    <dgm:cxn modelId="{0FAA419C-175F-4572-98A3-BCBC7A8DB87F}" type="presParOf" srcId="{1403FAED-E4E3-435F-B14B-33040597F29B}" destId="{EAF0BB4C-9EFD-42B3-AC98-D39998083B7C}" srcOrd="1" destOrd="0" presId="urn:microsoft.com/office/officeart/2008/layout/VerticalCurvedList"/>
    <dgm:cxn modelId="{281FF0D3-F9F5-4D4F-A32B-85811F3E1361}" type="presParOf" srcId="{1403FAED-E4E3-435F-B14B-33040597F29B}" destId="{74E6CA3C-AA45-4F02-9FBA-4D337A2F6C0E}" srcOrd="2" destOrd="0" presId="urn:microsoft.com/office/officeart/2008/layout/VerticalCurvedList"/>
    <dgm:cxn modelId="{5158C4C3-C452-4A16-8653-EF316ABBFD7C}" type="presParOf" srcId="{74E6CA3C-AA45-4F02-9FBA-4D337A2F6C0E}" destId="{1C90AD38-728D-4869-95CB-7CCD546B1508}" srcOrd="0" destOrd="0" presId="urn:microsoft.com/office/officeart/2008/layout/VerticalCurvedList"/>
    <dgm:cxn modelId="{92D5A19F-9813-4B79-AAAC-FEC2FFF82CC9}" type="presParOf" srcId="{1403FAED-E4E3-435F-B14B-33040597F29B}" destId="{4D5C1BBC-D2FF-4108-BE5C-1FFF7C3FE0C4}" srcOrd="3" destOrd="0" presId="urn:microsoft.com/office/officeart/2008/layout/VerticalCurvedList"/>
    <dgm:cxn modelId="{F05A8182-9CA2-40F4-B512-901843B46279}" type="presParOf" srcId="{1403FAED-E4E3-435F-B14B-33040597F29B}" destId="{9405E97E-746C-4BB8-B4E8-168652D3B16A}" srcOrd="4" destOrd="0" presId="urn:microsoft.com/office/officeart/2008/layout/VerticalCurvedList"/>
    <dgm:cxn modelId="{771B6BB5-7067-4C99-BB4F-5214BEEE9D5E}" type="presParOf" srcId="{9405E97E-746C-4BB8-B4E8-168652D3B16A}" destId="{23AE41F5-3215-4411-A95A-B83C207DE7D8}" srcOrd="0" destOrd="0" presId="urn:microsoft.com/office/officeart/2008/layout/VerticalCurvedList"/>
    <dgm:cxn modelId="{B6CC2D43-C851-4948-9AC8-E9138B25868B}" type="presParOf" srcId="{1403FAED-E4E3-435F-B14B-33040597F29B}" destId="{82D16DBE-94CE-42D0-9542-7E78690A3F5D}" srcOrd="5" destOrd="0" presId="urn:microsoft.com/office/officeart/2008/layout/VerticalCurvedList"/>
    <dgm:cxn modelId="{72C48D76-B13C-43DC-B1D0-B28C63A9349B}" type="presParOf" srcId="{1403FAED-E4E3-435F-B14B-33040597F29B}" destId="{30A82550-2F86-45AE-B9E2-21F000CDCC1B}" srcOrd="6" destOrd="0" presId="urn:microsoft.com/office/officeart/2008/layout/VerticalCurvedList"/>
    <dgm:cxn modelId="{F5E9E3E5-8CF6-483A-A3EB-939693841611}" type="presParOf" srcId="{30A82550-2F86-45AE-B9E2-21F000CDCC1B}" destId="{29A1FD62-E118-4D6F-B7AA-5A21B25CD16A}" srcOrd="0" destOrd="0" presId="urn:microsoft.com/office/officeart/2008/layout/VerticalCurvedList"/>
    <dgm:cxn modelId="{717C48B4-A770-4018-A09F-0B7552EFF7A1}" type="presParOf" srcId="{1403FAED-E4E3-435F-B14B-33040597F29B}" destId="{71A9F2B4-56B0-4616-95FB-DC411CCB46BF}" srcOrd="7" destOrd="0" presId="urn:microsoft.com/office/officeart/2008/layout/VerticalCurvedList"/>
    <dgm:cxn modelId="{5EF45983-D8DB-46DC-ABF2-CA584C1526CF}" type="presParOf" srcId="{1403FAED-E4E3-435F-B14B-33040597F29B}" destId="{180A3B33-40AE-44D2-BD14-ED412AB30778}" srcOrd="8" destOrd="0" presId="urn:microsoft.com/office/officeart/2008/layout/VerticalCurvedList"/>
    <dgm:cxn modelId="{DB5ED604-E7B0-4394-9583-0B818A83F7B6}" type="presParOf" srcId="{180A3B33-40AE-44D2-BD14-ED412AB30778}" destId="{CA96216A-6B5D-49B9-9019-C2C80D8139F1}" srcOrd="0" destOrd="0" presId="urn:microsoft.com/office/officeart/2008/layout/VerticalCurvedList"/>
    <dgm:cxn modelId="{D569035C-4134-4EE2-AFD8-920D7054173A}" type="presParOf" srcId="{1403FAED-E4E3-435F-B14B-33040597F29B}" destId="{810275B4-BB69-44FC-BE9F-56C6D206662B}" srcOrd="9" destOrd="0" presId="urn:microsoft.com/office/officeart/2008/layout/VerticalCurvedList"/>
    <dgm:cxn modelId="{2E5A6E6E-6F9F-4C42-8ADD-B2E13483BCEB}" type="presParOf" srcId="{1403FAED-E4E3-435F-B14B-33040597F29B}" destId="{C521C32A-00E1-4EA6-8FAF-2F0BAF6A5B31}" srcOrd="10" destOrd="0" presId="urn:microsoft.com/office/officeart/2008/layout/VerticalCurvedList"/>
    <dgm:cxn modelId="{3990FACD-3257-4652-BBA4-13E236ACC7F5}" type="presParOf" srcId="{C521C32A-00E1-4EA6-8FAF-2F0BAF6A5B31}" destId="{31A2FA84-A1E4-4065-BB32-2681643F8534}" srcOrd="0" destOrd="0" presId="urn:microsoft.com/office/officeart/2008/layout/VerticalCurvedList"/>
    <dgm:cxn modelId="{0E2B9CE7-500F-4750-B3E1-895924471845}" type="presParOf" srcId="{1403FAED-E4E3-435F-B14B-33040597F29B}" destId="{612007CA-9E25-4E22-A48F-0A87D13D7AEB}" srcOrd="11" destOrd="0" presId="urn:microsoft.com/office/officeart/2008/layout/VerticalCurvedList"/>
    <dgm:cxn modelId="{33C94E5C-0392-495F-9901-0F1E21DBDAF8}" type="presParOf" srcId="{1403FAED-E4E3-435F-B14B-33040597F29B}" destId="{13B1CBEA-D8E8-4A1D-826D-A9FCCA4CB220}" srcOrd="12" destOrd="0" presId="urn:microsoft.com/office/officeart/2008/layout/VerticalCurvedList"/>
    <dgm:cxn modelId="{8426F151-0A48-4048-B0D8-C6055E6FC1CA}" type="presParOf" srcId="{13B1CBEA-D8E8-4A1D-826D-A9FCCA4CB220}" destId="{42EB4A54-0FE3-4169-BC39-C06636C7E853}" srcOrd="0" destOrd="0" presId="urn:microsoft.com/office/officeart/2008/layout/VerticalCurvedList"/>
    <dgm:cxn modelId="{3FA9031A-B6B8-493A-B514-AF850F3242A9}" type="presParOf" srcId="{1403FAED-E4E3-435F-B14B-33040597F29B}" destId="{B39660A1-067C-4A8A-ABE1-F73F3E95A14E}" srcOrd="13" destOrd="0" presId="urn:microsoft.com/office/officeart/2008/layout/VerticalCurvedList"/>
    <dgm:cxn modelId="{9B3EA581-8844-49D9-8794-01C643ACEE89}" type="presParOf" srcId="{1403FAED-E4E3-435F-B14B-33040597F29B}" destId="{278A99B6-3BD5-4A7A-A739-D251E21258E6}" srcOrd="14" destOrd="0" presId="urn:microsoft.com/office/officeart/2008/layout/VerticalCurvedList"/>
    <dgm:cxn modelId="{91CA163D-3E15-4D79-B62E-64728EB8E4E9}" type="presParOf" srcId="{278A99B6-3BD5-4A7A-A739-D251E21258E6}" destId="{2EBCB4C9-58EC-4B72-B2A6-2F314055B04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C6EACB51-00CF-6C41-C49F-EF324BD3AE9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272E13CF-9BB9-205A-0AC8-9146EA73C8F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6EB851-66E1-449C-B630-4FEA60505B6A}" type="datetimeFigureOut">
              <a:rPr lang="ru-RU" smtClean="0"/>
              <a:t>24.11.2025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EB8669E6-EFA0-A4FC-7788-42A44DE7EC7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2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1E7D0392-B93E-FD7E-6C88-66DBCB61B9C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2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7D7197-DE01-4856-9FFD-E30F3C763E4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7720319"/>
      </p:ext>
    </p:extLst>
  </p:cSld>
  <p:clrMap bg1="lt1" tx1="dk1" bg2="lt2" tx2="dk2" accent1="accent1" accent2="accent2" accent3="accent3" accent4="accent4" accent5="accent5" accent6="accent6" hlink="hlink" folHlink="folHlink"/>
  <p:hf ftr="0" dt="0"/>
  <p:extLst>
    <p:ext uri="{56416CCD-93CA-4268-BC5B-53C4BB910035}">
      <p15:sldGuideLst xmlns:p15="http://schemas.microsoft.com/office/powerpoint/2012/main">
        <p15:guide id="1" orient="horz" pos="2926" userDrawn="1">
          <p15:clr>
            <a:srgbClr val="F26B43"/>
          </p15:clr>
        </p15:guide>
        <p15:guide id="2" pos="2208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1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DE4A34-3571-4884-A5D2-B4DD4C3683BC}" type="datetimeFigureOut">
              <a:rPr lang="ru-RU" smtClean="0"/>
              <a:t>24.11.2025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5"/>
            <a:ext cx="5438140" cy="4466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76C3-1AEE-44F9-8B7B-A30766C4BAE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3536148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4476C3-1AEE-44F9-8B7B-A30766C4BAE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Верхний колонтитул 4">
            <a:extLst>
              <a:ext uri="{FF2B5EF4-FFF2-40B4-BE49-F238E27FC236}">
                <a16:creationId xmlns:a16="http://schemas.microsoft.com/office/drawing/2014/main" xmlns="" id="{B3547F06-B7CB-9CF5-8244-48F1AB5CE247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95508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76C3-1AEE-44F9-8B7B-A30766C4BAED}" type="slidenum">
              <a:rPr lang="ru-RU" smtClean="0"/>
              <a:t>23</a:t>
            </a:fld>
            <a:endParaRPr lang="ru-RU" dirty="0"/>
          </a:p>
        </p:txBody>
      </p:sp>
      <p:sp>
        <p:nvSpPr>
          <p:cNvPr id="5" name="Верхний колонтитул 4">
            <a:extLst>
              <a:ext uri="{FF2B5EF4-FFF2-40B4-BE49-F238E27FC236}">
                <a16:creationId xmlns:a16="http://schemas.microsoft.com/office/drawing/2014/main" xmlns="" id="{CDB998D9-6355-DBEB-BE86-42F9D05BAF2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34065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4476C3-1AEE-44F9-8B7B-A30766C4BAE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Верхний колонтитул 4">
            <a:extLst>
              <a:ext uri="{FF2B5EF4-FFF2-40B4-BE49-F238E27FC236}">
                <a16:creationId xmlns:a16="http://schemas.microsoft.com/office/drawing/2014/main" xmlns="" id="{DB69E018-51C7-C19A-BC36-40361AB9ECA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95508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FFC14AB-B5FF-06C7-C4CA-623C16E66E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3D460DAE-E0BE-5047-3F13-9F9ABD8AF0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DA1A50D6-116C-1B8A-5A9B-42D6B75B89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8F1EB6A-B14E-68BC-A3C3-6A0AAA3D93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4476C3-1AEE-44F9-8B7B-A30766C4BAE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Верхний колонтитул 4">
            <a:extLst>
              <a:ext uri="{FF2B5EF4-FFF2-40B4-BE49-F238E27FC236}">
                <a16:creationId xmlns:a16="http://schemas.microsoft.com/office/drawing/2014/main" xmlns="" id="{1CDF8096-1D90-CF60-B4FB-F9637BDD7F69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610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7950" y="739775"/>
            <a:ext cx="6581775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050" dirty="0"/>
              <a:t>ИИ теперь 4 направления. Телемедицина не в пнф, ШСД не в пнф, ПЭТ,ОФЭКТ и всякие аббревиатуры.</a:t>
            </a:r>
          </a:p>
          <a:p>
            <a:r>
              <a:rPr lang="ru-RU" sz="1050" dirty="0"/>
              <a:t>Ковид сносим.</a:t>
            </a:r>
          </a:p>
          <a:p>
            <a:r>
              <a:rPr lang="ru-RU" sz="1050" dirty="0"/>
              <a:t>Центры здоровья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6DAA49-C94B-4219-BB2C-6A0170EC55E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Верхний колонтитул 4">
            <a:extLst>
              <a:ext uri="{FF2B5EF4-FFF2-40B4-BE49-F238E27FC236}">
                <a16:creationId xmlns:a16="http://schemas.microsoft.com/office/drawing/2014/main" xmlns="" id="{60C9C913-ECAA-995C-AE9E-626A008BCA29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36417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fld id="{00000000-1234-1234-1234-123412341234}" type="slidenum">
              <a:rPr lang="ru-RU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lang="ru-RU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Верхний колонтитул 4">
            <a:extLst>
              <a:ext uri="{FF2B5EF4-FFF2-40B4-BE49-F238E27FC236}">
                <a16:creationId xmlns:a16="http://schemas.microsoft.com/office/drawing/2014/main" xmlns="" id="{FFC0D78D-B4F1-DBA8-8EB9-29225C58B10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95684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>
            <a:extLst>
              <a:ext uri="{FF2B5EF4-FFF2-40B4-BE49-F238E27FC236}">
                <a16:creationId xmlns:a16="http://schemas.microsoft.com/office/drawing/2014/main" xmlns="" id="{049F8962-C379-5DEB-C98B-E917A3984DAD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36708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>
            <a:extLst>
              <a:ext uri="{FF2B5EF4-FFF2-40B4-BE49-F238E27FC236}">
                <a16:creationId xmlns:a16="http://schemas.microsoft.com/office/drawing/2014/main" xmlns="" id="{AE68687D-6998-7DFC-7390-E751B44CCBF5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36708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536DB97-226F-F6C9-DF05-CF2254EEDE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7DD67AA6-E811-424E-5C41-F150F4F58F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158CD098-8D89-E9F6-6368-97120F97F2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>
            <a:extLst>
              <a:ext uri="{FF2B5EF4-FFF2-40B4-BE49-F238E27FC236}">
                <a16:creationId xmlns:a16="http://schemas.microsoft.com/office/drawing/2014/main" xmlns="" id="{276136CA-7648-9910-A608-E327F6D68880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03763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2AAAD77-3229-2247-41B2-0FA2C2F04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30FB30F3-0DDA-A1A3-067D-EE6A47F2F1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7950" y="739775"/>
            <a:ext cx="6581775" cy="3703638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0490E91E-8424-4AB6-D458-549D287DBC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050" dirty="0"/>
              <a:t>ИИ теперь 4 направления. Телемедицина не в пнф, ШСД не в пнф, ПЭТ,ОФЭКТ и всякие аббревиатуры.</a:t>
            </a:r>
          </a:p>
          <a:p>
            <a:r>
              <a:rPr lang="ru-RU" sz="1050" dirty="0"/>
              <a:t>Ковид сносим.</a:t>
            </a:r>
          </a:p>
          <a:p>
            <a:r>
              <a:rPr lang="ru-RU" sz="1050" dirty="0"/>
              <a:t>Центры здоровья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63CB42D-9BEA-26C1-B7BB-DF3480B5A9D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6DAA49-C94B-4219-BB2C-6A0170EC55E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Верхний колонтитул 4">
            <a:extLst>
              <a:ext uri="{FF2B5EF4-FFF2-40B4-BE49-F238E27FC236}">
                <a16:creationId xmlns:a16="http://schemas.microsoft.com/office/drawing/2014/main" xmlns="" id="{C4B87E07-3B6A-A204-A8E9-79124FD9E6EF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4377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D4314F4-73EF-43C8-47A2-749F28962E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6518" y="2178463"/>
            <a:ext cx="6815155" cy="30832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232CC0A-D9E5-69BF-A464-9F29675C6A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0742AAA-8048-E031-9B79-68C9CDA85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grpSp>
        <p:nvGrpSpPr>
          <p:cNvPr id="7" name="Сгруппировать">
            <a:extLst>
              <a:ext uri="{FF2B5EF4-FFF2-40B4-BE49-F238E27FC236}">
                <a16:creationId xmlns:a16="http://schemas.microsoft.com/office/drawing/2014/main" xmlns="" id="{D91DFC3C-91B3-0DB9-A272-7073098874CA}"/>
              </a:ext>
            </a:extLst>
          </p:cNvPr>
          <p:cNvGrpSpPr/>
          <p:nvPr userDrawn="1"/>
        </p:nvGrpSpPr>
        <p:grpSpPr>
          <a:xfrm>
            <a:off x="1560680" y="-27051"/>
            <a:ext cx="78254" cy="6912103"/>
            <a:chOff x="0" y="0"/>
            <a:chExt cx="78253" cy="6912102"/>
          </a:xfrm>
        </p:grpSpPr>
        <p:sp>
          <p:nvSpPr>
            <p:cNvPr id="8" name="Прямоугольник">
              <a:extLst>
                <a:ext uri="{FF2B5EF4-FFF2-40B4-BE49-F238E27FC236}">
                  <a16:creationId xmlns:a16="http://schemas.microsoft.com/office/drawing/2014/main" xmlns="" id="{BD8810C6-1437-F382-5982-3CC7C4D321EC}"/>
                </a:ext>
              </a:extLst>
            </p:cNvPr>
            <p:cNvSpPr/>
            <p:nvPr/>
          </p:nvSpPr>
          <p:spPr>
            <a:xfrm>
              <a:off x="0" y="0"/>
              <a:ext cx="78254" cy="2389430"/>
            </a:xfrm>
            <a:prstGeom prst="rect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>
              <a:outerShdw blurRad="50800" dist="12700" dir="5400000" rotWithShape="0">
                <a:srgbClr val="A7A7A7">
                  <a:alpha val="50444"/>
                </a:srgbClr>
              </a:outerShdw>
            </a:effectLst>
          </p:spPr>
          <p:txBody>
            <a:bodyPr wrap="square" lIns="33712" tIns="33712" rIns="33712" bIns="33712" numCol="1" anchor="ctr">
              <a:noAutofit/>
            </a:bodyPr>
            <a:lstStyle/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 dirty="0"/>
            </a:p>
          </p:txBody>
        </p:sp>
        <p:sp>
          <p:nvSpPr>
            <p:cNvPr id="9" name="Прямоугольник">
              <a:extLst>
                <a:ext uri="{FF2B5EF4-FFF2-40B4-BE49-F238E27FC236}">
                  <a16:creationId xmlns:a16="http://schemas.microsoft.com/office/drawing/2014/main" xmlns="" id="{30FB9C63-ECEB-D77A-5E01-FBBDA4DCCB2F}"/>
                </a:ext>
              </a:extLst>
            </p:cNvPr>
            <p:cNvSpPr/>
            <p:nvPr/>
          </p:nvSpPr>
          <p:spPr>
            <a:xfrm>
              <a:off x="0" y="2244947"/>
              <a:ext cx="78254" cy="2389429"/>
            </a:xfrm>
            <a:prstGeom prst="rect">
              <a:avLst/>
            </a:prstGeom>
            <a:solidFill>
              <a:srgbClr val="0B268A"/>
            </a:solidFill>
            <a:ln w="3175" cap="flat">
              <a:noFill/>
              <a:miter lim="400000"/>
            </a:ln>
            <a:effectLst>
              <a:outerShdw blurRad="50800" dist="12700" dir="5400000" rotWithShape="0">
                <a:srgbClr val="A7A7A7">
                  <a:alpha val="50444"/>
                </a:srgbClr>
              </a:outerShdw>
            </a:effectLst>
          </p:spPr>
          <p:txBody>
            <a:bodyPr wrap="square" lIns="33712" tIns="33712" rIns="33712" bIns="33712" numCol="1" anchor="ctr">
              <a:noAutofit/>
            </a:bodyPr>
            <a:lstStyle/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 dirty="0"/>
            </a:p>
          </p:txBody>
        </p:sp>
        <p:sp>
          <p:nvSpPr>
            <p:cNvPr id="10" name="Прямоугольник">
              <a:extLst>
                <a:ext uri="{FF2B5EF4-FFF2-40B4-BE49-F238E27FC236}">
                  <a16:creationId xmlns:a16="http://schemas.microsoft.com/office/drawing/2014/main" xmlns="" id="{4D592589-2E14-3E4C-F9D1-D61BF57E046C}"/>
                </a:ext>
              </a:extLst>
            </p:cNvPr>
            <p:cNvSpPr/>
            <p:nvPr/>
          </p:nvSpPr>
          <p:spPr>
            <a:xfrm>
              <a:off x="0" y="4522673"/>
              <a:ext cx="78254" cy="2389430"/>
            </a:xfrm>
            <a:prstGeom prst="rect">
              <a:avLst/>
            </a:prstGeom>
            <a:solidFill>
              <a:srgbClr val="C23E25"/>
            </a:solidFill>
            <a:ln w="3175" cap="flat">
              <a:noFill/>
              <a:miter lim="400000"/>
            </a:ln>
            <a:effectLst>
              <a:outerShdw blurRad="50800" dist="12700" dir="5400000" rotWithShape="0">
                <a:srgbClr val="A7A7A7">
                  <a:alpha val="50444"/>
                </a:srgbClr>
              </a:outerShdw>
            </a:effectLst>
          </p:spPr>
          <p:txBody>
            <a:bodyPr wrap="square" lIns="33712" tIns="33712" rIns="33712" bIns="33712" numCol="1" anchor="ctr">
              <a:noAutofit/>
            </a:bodyPr>
            <a:lstStyle/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 dirty="0"/>
            </a:p>
          </p:txBody>
        </p:sp>
      </p:grpSp>
      <p:grpSp>
        <p:nvGrpSpPr>
          <p:cNvPr id="11" name="Сгруппировать">
            <a:extLst>
              <a:ext uri="{FF2B5EF4-FFF2-40B4-BE49-F238E27FC236}">
                <a16:creationId xmlns:a16="http://schemas.microsoft.com/office/drawing/2014/main" xmlns="" id="{E1A890B5-1769-97A5-3049-68A8C3D91CF8}"/>
              </a:ext>
            </a:extLst>
          </p:cNvPr>
          <p:cNvGrpSpPr/>
          <p:nvPr userDrawn="1"/>
        </p:nvGrpSpPr>
        <p:grpSpPr>
          <a:xfrm>
            <a:off x="2158552" y="1272984"/>
            <a:ext cx="5665096" cy="702736"/>
            <a:chOff x="0" y="0"/>
            <a:chExt cx="5665094" cy="702734"/>
          </a:xfrm>
        </p:grpSpPr>
        <p:pic>
          <p:nvPicPr>
            <p:cNvPr id="12" name="Эмблема ФОМС.tif" descr="Эмблема ФОМС.tif">
              <a:extLst>
                <a:ext uri="{FF2B5EF4-FFF2-40B4-BE49-F238E27FC236}">
                  <a16:creationId xmlns:a16="http://schemas.microsoft.com/office/drawing/2014/main" xmlns="" id="{5B3F4066-2C32-F8D4-36E2-E1B8EA09F0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699907" cy="70273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" name="Изображение" descr="Изображение">
              <a:extLst>
                <a:ext uri="{FF2B5EF4-FFF2-40B4-BE49-F238E27FC236}">
                  <a16:creationId xmlns:a16="http://schemas.microsoft.com/office/drawing/2014/main" xmlns="" id="{33D9B5A8-DA13-F8CE-25AF-3E6BF8AD99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9228" y="280627"/>
              <a:ext cx="4805867" cy="14148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238531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492504-DC9A-1AB7-D4FA-4EBB78AAB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>
                <a:solidFill>
                  <a:srgbClr val="0070C0"/>
                </a:solidFill>
                <a:latin typeface="+mn-lt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2500599-AC9A-4A0C-14E5-F1936A2AE6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accent2"/>
                </a:solidFill>
              </a:defRPr>
            </a:lvl1pPr>
            <a:lvl2pPr>
              <a:defRPr baseline="0">
                <a:solidFill>
                  <a:schemeClr val="accent2"/>
                </a:solidFill>
              </a:defRPr>
            </a:lvl2pPr>
            <a:lvl3pPr>
              <a:defRPr baseline="0">
                <a:solidFill>
                  <a:schemeClr val="accent2"/>
                </a:solidFill>
              </a:defRPr>
            </a:lvl3pPr>
            <a:lvl4pPr>
              <a:defRPr baseline="0">
                <a:solidFill>
                  <a:schemeClr val="accent2"/>
                </a:solidFill>
              </a:defRPr>
            </a:lvl4pPr>
            <a:lvl5pPr>
              <a:defRPr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ABF6E7B-4933-AC99-26A3-DCB4ADA5BA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C533D6A-AEEA-AEEB-390B-11848A945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8E198C8-EB5D-B3D6-89D5-65335A0FE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84674" y="6356350"/>
            <a:ext cx="369125" cy="365125"/>
          </a:xfrm>
        </p:spPr>
        <p:txBody>
          <a:bodyPr/>
          <a:lstStyle/>
          <a:p>
            <a:fld id="{BF25C67C-B159-4B9A-9AC6-446E86BDC14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7726BCB-5A50-5792-D01D-449448F5C6AF}"/>
              </a:ext>
            </a:extLst>
          </p:cNvPr>
          <p:cNvSpPr/>
          <p:nvPr userDrawn="1"/>
        </p:nvSpPr>
        <p:spPr>
          <a:xfrm>
            <a:off x="0" y="266324"/>
            <a:ext cx="914400" cy="3651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86761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347200" y="6492875"/>
            <a:ext cx="2844800" cy="365125"/>
          </a:xfrm>
        </p:spPr>
        <p:txBody>
          <a:bodyPr/>
          <a:lstStyle>
            <a:lvl1pPr>
              <a:defRPr sz="1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F4FB6436-B45E-42A8-BCD8-346DADC8170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38081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B6436-B45E-42A8-BCD8-346DADC8170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10653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323E71C-3B9D-4AE1-8391-3202318B1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C31F9-CF47-4E11-A9CE-1A175C304E34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2D16F46-003C-42E3-A627-506EB172326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01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37D10DD1-B2C0-DDF7-5D35-7844C60A3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836" y="432916"/>
            <a:ext cx="11161240" cy="61206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ru-RU" sz="2600" b="1" kern="1200" dirty="0">
                <a:solidFill>
                  <a:schemeClr val="tx1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754991" y="154010"/>
            <a:ext cx="428169" cy="365125"/>
          </a:xfrm>
        </p:spPr>
        <p:txBody>
          <a:bodyPr/>
          <a:lstStyle>
            <a:lvl1pPr>
              <a:defRPr sz="1400" b="1">
                <a:solidFill>
                  <a:srgbClr val="2D4293"/>
                </a:solidFill>
                <a:effectLst/>
                <a:latin typeface="Montserrat Regular" panose="00000500000000000000" pitchFamily="2" charset="-52"/>
                <a:cs typeface="Times New Roman" panose="02020603050405020304" pitchFamily="18" charset="0"/>
              </a:defRPr>
            </a:lvl1pPr>
          </a:lstStyle>
          <a:p>
            <a:fld id="{F4FB6436-B45E-42A8-BCD8-346DADC8170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">
            <a:extLst>
              <a:ext uri="{FF2B5EF4-FFF2-40B4-BE49-F238E27FC236}">
                <a16:creationId xmlns:a16="http://schemas.microsoft.com/office/drawing/2014/main" xmlns="" id="{048F21DD-D69B-8D35-7D07-50B7B2BA188C}"/>
              </a:ext>
            </a:extLst>
          </p:cNvPr>
          <p:cNvSpPr/>
          <p:nvPr userDrawn="1"/>
        </p:nvSpPr>
        <p:spPr>
          <a:xfrm>
            <a:off x="-123757" y="565595"/>
            <a:ext cx="867098" cy="346710"/>
          </a:xfrm>
          <a:prstGeom prst="rect">
            <a:avLst/>
          </a:prstGeom>
          <a:solidFill>
            <a:srgbClr val="264398"/>
          </a:solidFill>
          <a:ln w="12700">
            <a:miter lim="400000"/>
          </a:ln>
        </p:spPr>
        <p:txBody>
          <a:bodyPr lIns="33712" tIns="33712" rIns="33712" bIns="33712" anchor="ctr"/>
          <a:lstStyle/>
          <a:p>
            <a:pPr>
              <a:defRPr>
                <a:solidFill>
                  <a:srgbClr val="264398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4B74F8E-AD22-7A32-F3A9-B34A6E81D836}"/>
              </a:ext>
            </a:extLst>
          </p:cNvPr>
          <p:cNvSpPr txBox="1"/>
          <p:nvPr userDrawn="1"/>
        </p:nvSpPr>
        <p:spPr>
          <a:xfrm>
            <a:off x="283755" y="519135"/>
            <a:ext cx="456660" cy="43963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7414" tIns="67414" rIns="67414" bIns="67414" anchor="ctr">
            <a:spAutoFit/>
          </a:bodyPr>
          <a:lstStyle>
            <a:lvl1pPr algn="ctr">
              <a:defRPr sz="2000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845853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37D10DD1-B2C0-DDF7-5D35-7844C60A3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836" y="432916"/>
            <a:ext cx="11161240" cy="61206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ru-RU" sz="2600" b="1" kern="1200" dirty="0">
                <a:solidFill>
                  <a:schemeClr val="tx1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Прямоугольник">
            <a:extLst>
              <a:ext uri="{FF2B5EF4-FFF2-40B4-BE49-F238E27FC236}">
                <a16:creationId xmlns:a16="http://schemas.microsoft.com/office/drawing/2014/main" xmlns="" id="{048F21DD-D69B-8D35-7D07-50B7B2BA188C}"/>
              </a:ext>
            </a:extLst>
          </p:cNvPr>
          <p:cNvSpPr/>
          <p:nvPr userDrawn="1"/>
        </p:nvSpPr>
        <p:spPr>
          <a:xfrm>
            <a:off x="-123757" y="432917"/>
            <a:ext cx="867098" cy="612068"/>
          </a:xfrm>
          <a:prstGeom prst="rect">
            <a:avLst/>
          </a:prstGeom>
          <a:solidFill>
            <a:srgbClr val="264398"/>
          </a:solidFill>
          <a:ln w="12700">
            <a:miter lim="400000"/>
          </a:ln>
        </p:spPr>
        <p:txBody>
          <a:bodyPr lIns="33712" tIns="33712" rIns="33712" bIns="33712" anchor="ctr"/>
          <a:lstStyle/>
          <a:p>
            <a:pPr>
              <a:defRPr>
                <a:solidFill>
                  <a:srgbClr val="264398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4B74F8E-AD22-7A32-F3A9-B34A6E81D836}"/>
              </a:ext>
            </a:extLst>
          </p:cNvPr>
          <p:cNvSpPr txBox="1"/>
          <p:nvPr userDrawn="1"/>
        </p:nvSpPr>
        <p:spPr>
          <a:xfrm>
            <a:off x="283755" y="519135"/>
            <a:ext cx="456660" cy="43963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7414" tIns="67414" rIns="67414" bIns="67414" anchor="ctr">
            <a:spAutoFit/>
          </a:bodyPr>
          <a:lstStyle>
            <a:lvl1pPr algn="ctr">
              <a:defRPr sz="2000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endParaRPr dirty="0"/>
          </a:p>
        </p:txBody>
      </p:sp>
      <p:sp>
        <p:nvSpPr>
          <p:cNvPr id="9" name="Номер слайда 3">
            <a:extLst>
              <a:ext uri="{FF2B5EF4-FFF2-40B4-BE49-F238E27FC236}">
                <a16:creationId xmlns:a16="http://schemas.microsoft.com/office/drawing/2014/main" xmlns="" id="{EDAFFD0F-BDBB-F23A-BBF6-0ABFBBB6F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54991" y="154010"/>
            <a:ext cx="428169" cy="365125"/>
          </a:xfrm>
        </p:spPr>
        <p:txBody>
          <a:bodyPr/>
          <a:lstStyle>
            <a:lvl1pPr>
              <a:defRPr sz="1400" b="1">
                <a:solidFill>
                  <a:srgbClr val="2D4293"/>
                </a:solidFill>
                <a:effectLst/>
                <a:latin typeface="Montserrat Regular" panose="00000500000000000000" pitchFamily="2" charset="-52"/>
                <a:cs typeface="Times New Roman" panose="02020603050405020304" pitchFamily="18" charset="0"/>
              </a:defRPr>
            </a:lvl1pPr>
          </a:lstStyle>
          <a:p>
            <a:fld id="{F4FB6436-B45E-42A8-BCD8-346DADC8170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82965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37D10DD1-B2C0-DDF7-5D35-7844C60A3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836" y="432916"/>
            <a:ext cx="11161240" cy="61206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ru-RU" sz="2600" b="1" kern="1200" dirty="0">
                <a:solidFill>
                  <a:schemeClr val="tx1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lvl1pPr>
          </a:lstStyle>
          <a:p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Прямоугольник">
            <a:extLst>
              <a:ext uri="{FF2B5EF4-FFF2-40B4-BE49-F238E27FC236}">
                <a16:creationId xmlns:a16="http://schemas.microsoft.com/office/drawing/2014/main" xmlns="" id="{048F21DD-D69B-8D35-7D07-50B7B2BA188C}"/>
              </a:ext>
            </a:extLst>
          </p:cNvPr>
          <p:cNvSpPr/>
          <p:nvPr userDrawn="1"/>
        </p:nvSpPr>
        <p:spPr>
          <a:xfrm>
            <a:off x="-123757" y="300236"/>
            <a:ext cx="867098" cy="896515"/>
          </a:xfrm>
          <a:prstGeom prst="rect">
            <a:avLst/>
          </a:prstGeom>
          <a:solidFill>
            <a:srgbClr val="264398"/>
          </a:solidFill>
          <a:ln w="12700">
            <a:miter lim="400000"/>
          </a:ln>
        </p:spPr>
        <p:txBody>
          <a:bodyPr lIns="33712" tIns="33712" rIns="33712" bIns="33712" anchor="ctr"/>
          <a:lstStyle/>
          <a:p>
            <a:pPr>
              <a:defRPr>
                <a:solidFill>
                  <a:srgbClr val="264398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44B74F8E-AD22-7A32-F3A9-B34A6E81D836}"/>
              </a:ext>
            </a:extLst>
          </p:cNvPr>
          <p:cNvSpPr txBox="1"/>
          <p:nvPr userDrawn="1"/>
        </p:nvSpPr>
        <p:spPr>
          <a:xfrm>
            <a:off x="283755" y="519135"/>
            <a:ext cx="456660" cy="43963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7414" tIns="67414" rIns="67414" bIns="67414" anchor="ctr">
            <a:spAutoFit/>
          </a:bodyPr>
          <a:lstStyle>
            <a:lvl1pPr algn="ctr">
              <a:defRPr sz="2000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endParaRPr dirty="0"/>
          </a:p>
        </p:txBody>
      </p:sp>
      <p:sp>
        <p:nvSpPr>
          <p:cNvPr id="9" name="Номер слайда 3">
            <a:extLst>
              <a:ext uri="{FF2B5EF4-FFF2-40B4-BE49-F238E27FC236}">
                <a16:creationId xmlns:a16="http://schemas.microsoft.com/office/drawing/2014/main" xmlns="" id="{DF233E55-8D02-3A31-1C5F-5AAFEA9A2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54991" y="154010"/>
            <a:ext cx="428169" cy="365125"/>
          </a:xfrm>
        </p:spPr>
        <p:txBody>
          <a:bodyPr/>
          <a:lstStyle>
            <a:lvl1pPr>
              <a:defRPr sz="1400" b="1">
                <a:solidFill>
                  <a:srgbClr val="2D4293"/>
                </a:solidFill>
                <a:effectLst/>
                <a:latin typeface="Montserrat Regular" panose="00000500000000000000" pitchFamily="2" charset="-52"/>
                <a:cs typeface="Times New Roman" panose="02020603050405020304" pitchFamily="18" charset="0"/>
              </a:defRPr>
            </a:lvl1pPr>
          </a:lstStyle>
          <a:p>
            <a:fld id="{F4FB6436-B45E-42A8-BCD8-346DADC8170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69090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C7E8667-2A54-E700-A1E4-12427BAA3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408" y="8620"/>
            <a:ext cx="11161240" cy="61206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 i="0" baseline="0">
                <a:latin typeface="Times New Roman" panose="02020603050405020304" pitchFamily="18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642735E1-3934-2E47-8034-07B0F31334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894A7153-DB46-3854-3E16-5EEFF02BF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xmlns="" id="{71337A1E-1874-EE81-7A36-6A26A766C407}"/>
              </a:ext>
            </a:extLst>
          </p:cNvPr>
          <p:cNvSpPr txBox="1">
            <a:spLocks/>
          </p:cNvSpPr>
          <p:nvPr userDrawn="1"/>
        </p:nvSpPr>
        <p:spPr>
          <a:xfrm>
            <a:off x="9432565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000" b="1" i="0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71CDE91-684F-4C54-9467-CC30E80CE15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xmlns="" id="{8235BEEB-5A39-27D7-5BB4-4AA5E4AF21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52" y="134217"/>
            <a:ext cx="504048" cy="50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xmlns="" id="{1F682485-8674-B871-9FD3-182CFF956C86}"/>
              </a:ext>
            </a:extLst>
          </p:cNvPr>
          <p:cNvCxnSpPr>
            <a:cxnSpLocks/>
          </p:cNvCxnSpPr>
          <p:nvPr userDrawn="1"/>
        </p:nvCxnSpPr>
        <p:spPr>
          <a:xfrm>
            <a:off x="767408" y="620688"/>
            <a:ext cx="11161240" cy="0"/>
          </a:xfrm>
          <a:prstGeom prst="line">
            <a:avLst/>
          </a:prstGeom>
          <a:ln w="38100">
            <a:solidFill>
              <a:srgbClr val="FF33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Блок-схема: данные 8">
            <a:extLst>
              <a:ext uri="{FF2B5EF4-FFF2-40B4-BE49-F238E27FC236}">
                <a16:creationId xmlns:a16="http://schemas.microsoft.com/office/drawing/2014/main" xmlns="" id="{A591F33D-DF3B-7442-737E-CDE79A818726}"/>
              </a:ext>
            </a:extLst>
          </p:cNvPr>
          <p:cNvSpPr/>
          <p:nvPr userDrawn="1"/>
        </p:nvSpPr>
        <p:spPr>
          <a:xfrm>
            <a:off x="1055440" y="548680"/>
            <a:ext cx="288032" cy="144016"/>
          </a:xfrm>
          <a:prstGeom prst="flowChartInputOutpu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7796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A6C2C43-59D3-B8C4-2AD5-A03DFE7454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35A89224-5CD2-8E14-2C27-753CC335A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3">
            <a:extLst>
              <a:ext uri="{FF2B5EF4-FFF2-40B4-BE49-F238E27FC236}">
                <a16:creationId xmlns:a16="http://schemas.microsoft.com/office/drawing/2014/main" xmlns="" id="{27417D9F-0140-DFCC-4837-0A7FF58AC9AB}"/>
              </a:ext>
            </a:extLst>
          </p:cNvPr>
          <p:cNvSpPr txBox="1">
            <a:spLocks/>
          </p:cNvSpPr>
          <p:nvPr userDrawn="1"/>
        </p:nvSpPr>
        <p:spPr>
          <a:xfrm>
            <a:off x="9432565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000" b="1" i="0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71CDE91-684F-4C54-9467-CC30E80CE15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xmlns="" id="{C61D7BC5-350B-FAA3-F2EB-325B1F86DA9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52" y="134217"/>
            <a:ext cx="504048" cy="50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1CB8A4EF-8BBB-2E69-FFD3-4D5721F82CC3}"/>
              </a:ext>
            </a:extLst>
          </p:cNvPr>
          <p:cNvCxnSpPr>
            <a:cxnSpLocks/>
          </p:cNvCxnSpPr>
          <p:nvPr userDrawn="1"/>
        </p:nvCxnSpPr>
        <p:spPr>
          <a:xfrm>
            <a:off x="767408" y="116632"/>
            <a:ext cx="11161240" cy="0"/>
          </a:xfrm>
          <a:prstGeom prst="line">
            <a:avLst/>
          </a:prstGeom>
          <a:ln w="19050">
            <a:solidFill>
              <a:srgbClr val="FF33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Блок-схема: данные 9">
            <a:extLst>
              <a:ext uri="{FF2B5EF4-FFF2-40B4-BE49-F238E27FC236}">
                <a16:creationId xmlns:a16="http://schemas.microsoft.com/office/drawing/2014/main" xmlns="" id="{4C94DB23-224A-CA16-813E-220B649A2787}"/>
              </a:ext>
            </a:extLst>
          </p:cNvPr>
          <p:cNvSpPr/>
          <p:nvPr userDrawn="1"/>
        </p:nvSpPr>
        <p:spPr>
          <a:xfrm>
            <a:off x="1055440" y="44624"/>
            <a:ext cx="288032" cy="144016"/>
          </a:xfrm>
          <a:prstGeom prst="flowChartInputOutpu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0FF430D1-9ABF-78DE-C97E-6117066DC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408" y="188640"/>
            <a:ext cx="11161240" cy="61206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 i="0" baseline="0">
                <a:latin typeface="Times New Roman" panose="02020603050405020304" pitchFamily="18" charset="0"/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3696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449F7BF-0450-8E7B-B006-0FF6E1724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E324B6B1-FE16-77E1-16AC-6F5BBFEDAF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8BC47243-0157-15B5-AF2D-806D2DB45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D36EEFCD-2DA1-C3C4-3554-3D4E33854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CDE91-684F-4C54-9467-CC30E80CE15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222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B6436-B45E-42A8-BCD8-346DADC8170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6092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38295" y="5962065"/>
            <a:ext cx="270556" cy="213892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86694403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9B735D5-27EA-11F4-E274-332B449E3F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64352" y="26064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rgbClr val="2D4293"/>
                </a:solidFill>
              </a:defRPr>
            </a:lvl1pPr>
          </a:lstStyle>
          <a:p>
            <a:fld id="{871CDE91-684F-4C54-9467-CC30E80CE15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8923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10" r:id="rId2"/>
    <p:sldLayoutId id="2147483717" r:id="rId3"/>
    <p:sldLayoutId id="2147483716" r:id="rId4"/>
    <p:sldLayoutId id="2147483706" r:id="rId5"/>
    <p:sldLayoutId id="2147483708" r:id="rId6"/>
    <p:sldLayoutId id="2147483712" r:id="rId7"/>
    <p:sldLayoutId id="2147483711" r:id="rId8"/>
    <p:sldLayoutId id="2147483713" r:id="rId9"/>
    <p:sldLayoutId id="2147483719" r:id="rId10"/>
    <p:sldLayoutId id="2147483720" r:id="rId11"/>
    <p:sldLayoutId id="2147483721" r:id="rId12"/>
    <p:sldLayoutId id="2147483722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4.svg"/><Relationship Id="rId18" Type="http://schemas.openxmlformats.org/officeDocument/2006/relationships/image" Target="../media/image12.png"/><Relationship Id="rId26" Type="http://schemas.openxmlformats.org/officeDocument/2006/relationships/image" Target="../media/image16.png"/><Relationship Id="rId3" Type="http://schemas.openxmlformats.org/officeDocument/2006/relationships/image" Target="../media/image2.png"/><Relationship Id="rId21" Type="http://schemas.openxmlformats.org/officeDocument/2006/relationships/image" Target="../media/image22.svg"/><Relationship Id="rId7" Type="http://schemas.openxmlformats.org/officeDocument/2006/relationships/image" Target="../media/image8.svg"/><Relationship Id="rId12" Type="http://schemas.openxmlformats.org/officeDocument/2006/relationships/image" Target="../media/image9.png"/><Relationship Id="rId17" Type="http://schemas.openxmlformats.org/officeDocument/2006/relationships/image" Target="../media/image18.svg"/><Relationship Id="rId25" Type="http://schemas.openxmlformats.org/officeDocument/2006/relationships/image" Target="../media/image26.svg"/><Relationship Id="rId2" Type="http://schemas.openxmlformats.org/officeDocument/2006/relationships/image" Target="../media/image1.png"/><Relationship Id="rId16" Type="http://schemas.openxmlformats.org/officeDocument/2006/relationships/image" Target="../media/image11.png"/><Relationship Id="rId20" Type="http://schemas.openxmlformats.org/officeDocument/2006/relationships/image" Target="../media/image13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11" Type="http://schemas.openxmlformats.org/officeDocument/2006/relationships/image" Target="../media/image12.svg"/><Relationship Id="rId24" Type="http://schemas.openxmlformats.org/officeDocument/2006/relationships/image" Target="../media/image15.png"/><Relationship Id="rId5" Type="http://schemas.openxmlformats.org/officeDocument/2006/relationships/image" Target="../media/image6.svg"/><Relationship Id="rId15" Type="http://schemas.openxmlformats.org/officeDocument/2006/relationships/image" Target="../media/image16.svg"/><Relationship Id="rId23" Type="http://schemas.openxmlformats.org/officeDocument/2006/relationships/image" Target="../media/image24.svg"/><Relationship Id="rId10" Type="http://schemas.openxmlformats.org/officeDocument/2006/relationships/image" Target="../media/image8.png"/><Relationship Id="rId19" Type="http://schemas.openxmlformats.org/officeDocument/2006/relationships/image" Target="../media/image20.svg"/><Relationship Id="rId4" Type="http://schemas.openxmlformats.org/officeDocument/2006/relationships/image" Target="../media/image5.png"/><Relationship Id="rId9" Type="http://schemas.openxmlformats.org/officeDocument/2006/relationships/image" Target="../media/image10.svg"/><Relationship Id="rId14" Type="http://schemas.openxmlformats.org/officeDocument/2006/relationships/image" Target="../media/image10.png"/><Relationship Id="rId22" Type="http://schemas.openxmlformats.org/officeDocument/2006/relationships/image" Target="../media/image14.png"/><Relationship Id="rId27" Type="http://schemas.openxmlformats.org/officeDocument/2006/relationships/image" Target="../media/image28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hyperlink" Target="https://login.consultant.ru/link/?req=doc&amp;base=PNPA&amp;n=107059" TargetMode="External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internet.garant.ru/document/redirect/4100000/344" TargetMode="External"/><Relationship Id="rId3" Type="http://schemas.openxmlformats.org/officeDocument/2006/relationships/hyperlink" Target="https://internet.garant.ru/document/redirect/4100000/142" TargetMode="External"/><Relationship Id="rId7" Type="http://schemas.openxmlformats.org/officeDocument/2006/relationships/hyperlink" Target="https://internet.garant.ru/document/redirect/4100000/343" TargetMode="External"/><Relationship Id="rId2" Type="http://schemas.openxmlformats.org/officeDocument/2006/relationships/hyperlink" Target="https://internet.garant.ru/document/redirect/4100000/141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internet.garant.ru/document/redirect/4100000/1043" TargetMode="External"/><Relationship Id="rId11" Type="http://schemas.openxmlformats.org/officeDocument/2006/relationships/hyperlink" Target="https://internet.garant.ru/document/redirect/4100000/167" TargetMode="External"/><Relationship Id="rId5" Type="http://schemas.openxmlformats.org/officeDocument/2006/relationships/hyperlink" Target="https://internet.garant.ru/document/redirect/4100000/134" TargetMode="External"/><Relationship Id="rId10" Type="http://schemas.openxmlformats.org/officeDocument/2006/relationships/hyperlink" Target="https://internet.garant.ru/document/redirect/4100000/139" TargetMode="External"/><Relationship Id="rId4" Type="http://schemas.openxmlformats.org/officeDocument/2006/relationships/hyperlink" Target="https://internet.garant.ru/document/redirect/4100000/10050" TargetMode="External"/><Relationship Id="rId9" Type="http://schemas.openxmlformats.org/officeDocument/2006/relationships/hyperlink" Target="https://internet.garant.ru/document/redirect/4100000/775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4" name="Сгруппировать"/>
          <p:cNvGrpSpPr/>
          <p:nvPr/>
        </p:nvGrpSpPr>
        <p:grpSpPr>
          <a:xfrm>
            <a:off x="1962223" y="1"/>
            <a:ext cx="78255" cy="6858000"/>
            <a:chOff x="0" y="0"/>
            <a:chExt cx="78253" cy="6912102"/>
          </a:xfrm>
        </p:grpSpPr>
        <p:sp>
          <p:nvSpPr>
            <p:cNvPr id="301" name="Прямоугольник"/>
            <p:cNvSpPr/>
            <p:nvPr/>
          </p:nvSpPr>
          <p:spPr>
            <a:xfrm>
              <a:off x="0" y="0"/>
              <a:ext cx="78254" cy="2389430"/>
            </a:xfrm>
            <a:prstGeom prst="rect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>
              <a:outerShdw blurRad="50800" dist="12700" dir="5400000" rotWithShape="0">
                <a:srgbClr val="A7A7A7">
                  <a:alpha val="50444"/>
                </a:srgbClr>
              </a:outerShdw>
            </a:effectLst>
          </p:spPr>
          <p:txBody>
            <a:bodyPr wrap="square" lIns="33712" tIns="33712" rIns="33712" bIns="33712" numCol="1" anchor="ctr">
              <a:noAutofit/>
            </a:bodyPr>
            <a:lstStyle/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 sz="1364" dirty="0"/>
            </a:p>
          </p:txBody>
        </p:sp>
        <p:sp>
          <p:nvSpPr>
            <p:cNvPr id="302" name="Прямоугольник"/>
            <p:cNvSpPr/>
            <p:nvPr/>
          </p:nvSpPr>
          <p:spPr>
            <a:xfrm>
              <a:off x="0" y="2244947"/>
              <a:ext cx="78254" cy="2389429"/>
            </a:xfrm>
            <a:prstGeom prst="rect">
              <a:avLst/>
            </a:prstGeom>
            <a:solidFill>
              <a:srgbClr val="0B268A"/>
            </a:solidFill>
            <a:ln w="3175" cap="flat">
              <a:noFill/>
              <a:miter lim="400000"/>
            </a:ln>
            <a:effectLst>
              <a:outerShdw blurRad="50800" dist="12700" dir="5400000" rotWithShape="0">
                <a:srgbClr val="A7A7A7">
                  <a:alpha val="50444"/>
                </a:srgbClr>
              </a:outerShdw>
            </a:effectLst>
          </p:spPr>
          <p:txBody>
            <a:bodyPr wrap="square" lIns="33712" tIns="33712" rIns="33712" bIns="33712" numCol="1" anchor="ctr">
              <a:noAutofit/>
            </a:bodyPr>
            <a:lstStyle/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 sz="1364" dirty="0"/>
            </a:p>
          </p:txBody>
        </p:sp>
        <p:sp>
          <p:nvSpPr>
            <p:cNvPr id="303" name="Прямоугольник"/>
            <p:cNvSpPr/>
            <p:nvPr/>
          </p:nvSpPr>
          <p:spPr>
            <a:xfrm>
              <a:off x="0" y="4522673"/>
              <a:ext cx="78254" cy="2389430"/>
            </a:xfrm>
            <a:prstGeom prst="rect">
              <a:avLst/>
            </a:prstGeom>
            <a:solidFill>
              <a:srgbClr val="C23E25"/>
            </a:solidFill>
            <a:ln w="3175" cap="flat">
              <a:noFill/>
              <a:miter lim="400000"/>
            </a:ln>
            <a:effectLst>
              <a:outerShdw blurRad="50800" dist="12700" dir="5400000" rotWithShape="0">
                <a:srgbClr val="A7A7A7">
                  <a:alpha val="50444"/>
                </a:srgbClr>
              </a:outerShdw>
            </a:effectLst>
          </p:spPr>
          <p:txBody>
            <a:bodyPr wrap="square" lIns="33712" tIns="33712" rIns="33712" bIns="33712" numCol="1" anchor="ctr">
              <a:noAutofit/>
            </a:bodyPr>
            <a:lstStyle/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 sz="1364" dirty="0"/>
            </a:p>
          </p:txBody>
        </p:sp>
      </p:grpSp>
      <p:grpSp>
        <p:nvGrpSpPr>
          <p:cNvPr id="307" name="Сгруппировать"/>
          <p:cNvGrpSpPr/>
          <p:nvPr/>
        </p:nvGrpSpPr>
        <p:grpSpPr>
          <a:xfrm>
            <a:off x="2639616" y="1060175"/>
            <a:ext cx="6531620" cy="810225"/>
            <a:chOff x="0" y="0"/>
            <a:chExt cx="5665094" cy="702734"/>
          </a:xfrm>
        </p:grpSpPr>
        <p:pic>
          <p:nvPicPr>
            <p:cNvPr id="305" name="Эмблема ФОМС.tif" descr="Эмблема ФОМС.t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699907" cy="70273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06" name="Изображение" descr="Изображение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9228" y="280627"/>
              <a:ext cx="4805867" cy="14148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Шестиугольник 1">
            <a:extLst>
              <a:ext uri="{FF2B5EF4-FFF2-40B4-BE49-F238E27FC236}">
                <a16:creationId xmlns:a16="http://schemas.microsoft.com/office/drawing/2014/main" xmlns="" id="{83F47754-132E-94C5-3629-4DBD9B88FF28}"/>
              </a:ext>
            </a:extLst>
          </p:cNvPr>
          <p:cNvSpPr/>
          <p:nvPr/>
        </p:nvSpPr>
        <p:spPr>
          <a:xfrm>
            <a:off x="7830559" y="5194020"/>
            <a:ext cx="1152128" cy="936104"/>
          </a:xfrm>
          <a:prstGeom prst="hexagon">
            <a:avLst/>
          </a:prstGeom>
          <a:solidFill>
            <a:srgbClr val="DAE3F3"/>
          </a:solidFill>
          <a:ln>
            <a:solidFill>
              <a:srgbClr val="DAE3F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Шестиугольник 2">
            <a:extLst>
              <a:ext uri="{FF2B5EF4-FFF2-40B4-BE49-F238E27FC236}">
                <a16:creationId xmlns:a16="http://schemas.microsoft.com/office/drawing/2014/main" xmlns="" id="{912FA4EA-16A5-0B08-6036-DF2BAC921E08}"/>
              </a:ext>
            </a:extLst>
          </p:cNvPr>
          <p:cNvSpPr/>
          <p:nvPr/>
        </p:nvSpPr>
        <p:spPr>
          <a:xfrm>
            <a:off x="8813530" y="4705621"/>
            <a:ext cx="1152128" cy="936104"/>
          </a:xfrm>
          <a:prstGeom prst="hexagon">
            <a:avLst/>
          </a:prstGeom>
          <a:solidFill>
            <a:srgbClr val="B4C7E7"/>
          </a:solidFill>
          <a:ln>
            <a:solidFill>
              <a:srgbClr val="B4C7E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Шестиугольник 3">
            <a:extLst>
              <a:ext uri="{FF2B5EF4-FFF2-40B4-BE49-F238E27FC236}">
                <a16:creationId xmlns:a16="http://schemas.microsoft.com/office/drawing/2014/main" xmlns="" id="{96CF09D5-E810-DDED-323D-42B6124ADEE6}"/>
              </a:ext>
            </a:extLst>
          </p:cNvPr>
          <p:cNvSpPr/>
          <p:nvPr/>
        </p:nvSpPr>
        <p:spPr>
          <a:xfrm>
            <a:off x="8813530" y="5698900"/>
            <a:ext cx="1152128" cy="936104"/>
          </a:xfrm>
          <a:prstGeom prst="hexagon">
            <a:avLst/>
          </a:prstGeom>
          <a:solidFill>
            <a:srgbClr val="B4C7E7"/>
          </a:solidFill>
          <a:ln>
            <a:solidFill>
              <a:srgbClr val="B4C7E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Шестиугольник 4">
            <a:extLst>
              <a:ext uri="{FF2B5EF4-FFF2-40B4-BE49-F238E27FC236}">
                <a16:creationId xmlns:a16="http://schemas.microsoft.com/office/drawing/2014/main" xmlns="" id="{55029361-70BE-DCDB-8DEC-D1594F109AF9}"/>
              </a:ext>
            </a:extLst>
          </p:cNvPr>
          <p:cNvSpPr/>
          <p:nvPr/>
        </p:nvSpPr>
        <p:spPr>
          <a:xfrm>
            <a:off x="9799916" y="5194020"/>
            <a:ext cx="1152128" cy="936104"/>
          </a:xfrm>
          <a:prstGeom prst="hexagon">
            <a:avLst/>
          </a:prstGeom>
          <a:noFill/>
          <a:ln>
            <a:solidFill>
              <a:srgbClr val="2D429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Шестиугольник 5">
            <a:extLst>
              <a:ext uri="{FF2B5EF4-FFF2-40B4-BE49-F238E27FC236}">
                <a16:creationId xmlns:a16="http://schemas.microsoft.com/office/drawing/2014/main" xmlns="" id="{26867326-CE89-D07A-9209-DCDD7663596C}"/>
              </a:ext>
            </a:extLst>
          </p:cNvPr>
          <p:cNvSpPr/>
          <p:nvPr/>
        </p:nvSpPr>
        <p:spPr>
          <a:xfrm>
            <a:off x="10782887" y="4705621"/>
            <a:ext cx="1152128" cy="936104"/>
          </a:xfrm>
          <a:prstGeom prst="hexagon">
            <a:avLst/>
          </a:prstGeom>
          <a:solidFill>
            <a:srgbClr val="2D4293"/>
          </a:solidFill>
          <a:ln>
            <a:solidFill>
              <a:srgbClr val="2D429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Шестиугольник 6">
            <a:extLst>
              <a:ext uri="{FF2B5EF4-FFF2-40B4-BE49-F238E27FC236}">
                <a16:creationId xmlns:a16="http://schemas.microsoft.com/office/drawing/2014/main" xmlns="" id="{8DC3E646-3773-3CAC-60F7-3C39C0811348}"/>
              </a:ext>
            </a:extLst>
          </p:cNvPr>
          <p:cNvSpPr/>
          <p:nvPr/>
        </p:nvSpPr>
        <p:spPr>
          <a:xfrm>
            <a:off x="10782887" y="5698900"/>
            <a:ext cx="1152128" cy="936104"/>
          </a:xfrm>
          <a:prstGeom prst="hexagon">
            <a:avLst/>
          </a:prstGeom>
          <a:solidFill>
            <a:srgbClr val="2D4293"/>
          </a:solidFill>
          <a:ln>
            <a:solidFill>
              <a:srgbClr val="2D429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Шестиугольник 7">
            <a:extLst>
              <a:ext uri="{FF2B5EF4-FFF2-40B4-BE49-F238E27FC236}">
                <a16:creationId xmlns:a16="http://schemas.microsoft.com/office/drawing/2014/main" xmlns="" id="{B9382590-31AF-1BAD-8602-F2156B10E100}"/>
              </a:ext>
            </a:extLst>
          </p:cNvPr>
          <p:cNvSpPr/>
          <p:nvPr/>
        </p:nvSpPr>
        <p:spPr>
          <a:xfrm>
            <a:off x="9796501" y="4191040"/>
            <a:ext cx="1152128" cy="936104"/>
          </a:xfrm>
          <a:prstGeom prst="hexagon">
            <a:avLst/>
          </a:prstGeom>
          <a:solidFill>
            <a:srgbClr val="2D4293"/>
          </a:solidFill>
          <a:ln>
            <a:solidFill>
              <a:srgbClr val="2D429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Шестиугольник 8">
            <a:extLst>
              <a:ext uri="{FF2B5EF4-FFF2-40B4-BE49-F238E27FC236}">
                <a16:creationId xmlns:a16="http://schemas.microsoft.com/office/drawing/2014/main" xmlns="" id="{6F2AA334-AF15-2D45-2631-A57C002C98C0}"/>
              </a:ext>
            </a:extLst>
          </p:cNvPr>
          <p:cNvSpPr/>
          <p:nvPr/>
        </p:nvSpPr>
        <p:spPr>
          <a:xfrm>
            <a:off x="10795962" y="3702641"/>
            <a:ext cx="1152128" cy="936104"/>
          </a:xfrm>
          <a:prstGeom prst="hexagon">
            <a:avLst/>
          </a:prstGeom>
          <a:noFill/>
          <a:ln>
            <a:solidFill>
              <a:srgbClr val="2D429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Шестиугольник 13">
            <a:extLst>
              <a:ext uri="{FF2B5EF4-FFF2-40B4-BE49-F238E27FC236}">
                <a16:creationId xmlns:a16="http://schemas.microsoft.com/office/drawing/2014/main" xmlns="" id="{EB47DB7A-5899-B904-AD1C-F7B56F31AE92}"/>
              </a:ext>
            </a:extLst>
          </p:cNvPr>
          <p:cNvSpPr/>
          <p:nvPr/>
        </p:nvSpPr>
        <p:spPr>
          <a:xfrm>
            <a:off x="7824192" y="4200741"/>
            <a:ext cx="1152128" cy="936104"/>
          </a:xfrm>
          <a:prstGeom prst="hexagon">
            <a:avLst/>
          </a:prstGeom>
          <a:noFill/>
          <a:ln>
            <a:solidFill>
              <a:srgbClr val="DAE3F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Шестиугольник 14">
            <a:extLst>
              <a:ext uri="{FF2B5EF4-FFF2-40B4-BE49-F238E27FC236}">
                <a16:creationId xmlns:a16="http://schemas.microsoft.com/office/drawing/2014/main" xmlns="" id="{50275F58-84F0-F8CD-137D-72C393984632}"/>
              </a:ext>
            </a:extLst>
          </p:cNvPr>
          <p:cNvSpPr/>
          <p:nvPr/>
        </p:nvSpPr>
        <p:spPr>
          <a:xfrm>
            <a:off x="6844173" y="4699741"/>
            <a:ext cx="1152128" cy="936104"/>
          </a:xfrm>
          <a:prstGeom prst="hexagon">
            <a:avLst/>
          </a:prstGeom>
          <a:solidFill>
            <a:srgbClr val="DAE3F3"/>
          </a:solidFill>
          <a:ln>
            <a:solidFill>
              <a:srgbClr val="DAE3F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Шестиугольник 15">
            <a:extLst>
              <a:ext uri="{FF2B5EF4-FFF2-40B4-BE49-F238E27FC236}">
                <a16:creationId xmlns:a16="http://schemas.microsoft.com/office/drawing/2014/main" xmlns="" id="{FCBDD390-312F-E1D6-BB1B-23F89731E96D}"/>
              </a:ext>
            </a:extLst>
          </p:cNvPr>
          <p:cNvSpPr/>
          <p:nvPr/>
        </p:nvSpPr>
        <p:spPr>
          <a:xfrm>
            <a:off x="5859495" y="5194020"/>
            <a:ext cx="1152128" cy="936104"/>
          </a:xfrm>
          <a:prstGeom prst="hexagon">
            <a:avLst/>
          </a:prstGeom>
          <a:solidFill>
            <a:srgbClr val="DAE3F3"/>
          </a:solidFill>
          <a:ln>
            <a:solidFill>
              <a:srgbClr val="DAE3F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Шестиугольник 16">
            <a:extLst>
              <a:ext uri="{FF2B5EF4-FFF2-40B4-BE49-F238E27FC236}">
                <a16:creationId xmlns:a16="http://schemas.microsoft.com/office/drawing/2014/main" xmlns="" id="{8ADA37E4-DE77-573F-F278-7CB080CB08EF}"/>
              </a:ext>
            </a:extLst>
          </p:cNvPr>
          <p:cNvSpPr/>
          <p:nvPr/>
        </p:nvSpPr>
        <p:spPr>
          <a:xfrm>
            <a:off x="6842466" y="5719247"/>
            <a:ext cx="1152128" cy="936104"/>
          </a:xfrm>
          <a:prstGeom prst="hexagon">
            <a:avLst/>
          </a:prstGeom>
          <a:noFill/>
          <a:ln>
            <a:solidFill>
              <a:srgbClr val="B4C7E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9" name="Рисунок 18" descr="Стетоскоп">
            <a:extLst>
              <a:ext uri="{FF2B5EF4-FFF2-40B4-BE49-F238E27FC236}">
                <a16:creationId xmlns:a16="http://schemas.microsoft.com/office/drawing/2014/main" xmlns="" id="{1B749296-04B9-C1C0-DEA8-A04E78ED73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025979" y="4310686"/>
            <a:ext cx="756908" cy="756908"/>
          </a:xfrm>
          <a:prstGeom prst="rect">
            <a:avLst/>
          </a:prstGeom>
        </p:spPr>
      </p:pic>
      <p:pic>
        <p:nvPicPr>
          <p:cNvPr id="21" name="Рисунок 20" descr="ДНК">
            <a:extLst>
              <a:ext uri="{FF2B5EF4-FFF2-40B4-BE49-F238E27FC236}">
                <a16:creationId xmlns:a16="http://schemas.microsoft.com/office/drawing/2014/main" xmlns="" id="{AD2A6225-AEC7-0F03-0F97-71474E20E0C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980951" y="4789793"/>
            <a:ext cx="756000" cy="756000"/>
          </a:xfrm>
          <a:prstGeom prst="rect">
            <a:avLst/>
          </a:prstGeom>
        </p:spPr>
      </p:pic>
      <p:pic>
        <p:nvPicPr>
          <p:cNvPr id="23" name="Рисунок 22" descr="Мозг в голове">
            <a:extLst>
              <a:ext uri="{FF2B5EF4-FFF2-40B4-BE49-F238E27FC236}">
                <a16:creationId xmlns:a16="http://schemas.microsoft.com/office/drawing/2014/main" xmlns="" id="{25DF0E1D-04FE-0314-A608-66F6F1FE397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9045623" y="4816020"/>
            <a:ext cx="756000" cy="756000"/>
          </a:xfrm>
          <a:prstGeom prst="rect">
            <a:avLst/>
          </a:prstGeom>
        </p:spPr>
      </p:pic>
      <p:pic>
        <p:nvPicPr>
          <p:cNvPr id="25" name="Рисунок 24" descr="Сердце с пульсом">
            <a:extLst>
              <a:ext uri="{FF2B5EF4-FFF2-40B4-BE49-F238E27FC236}">
                <a16:creationId xmlns:a16="http://schemas.microsoft.com/office/drawing/2014/main" xmlns="" id="{382275FB-5D46-E868-9CE3-83A4393E7BE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10994026" y="5809299"/>
            <a:ext cx="756000" cy="756000"/>
          </a:xfrm>
          <a:prstGeom prst="rect">
            <a:avLst/>
          </a:prstGeom>
        </p:spPr>
      </p:pic>
      <p:pic>
        <p:nvPicPr>
          <p:cNvPr id="27" name="Рисунок 26" descr="Пульсация сердца">
            <a:extLst>
              <a:ext uri="{FF2B5EF4-FFF2-40B4-BE49-F238E27FC236}">
                <a16:creationId xmlns:a16="http://schemas.microsoft.com/office/drawing/2014/main" xmlns="" id="{9B5EC081-E3EF-CCDE-B9E6-7E1FEE0EFCC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6048830" y="5261017"/>
            <a:ext cx="756000" cy="756000"/>
          </a:xfrm>
          <a:prstGeom prst="rect">
            <a:avLst/>
          </a:prstGeom>
        </p:spPr>
      </p:pic>
      <p:pic>
        <p:nvPicPr>
          <p:cNvPr id="29" name="Рисунок 28" descr="Медицина">
            <a:extLst>
              <a:ext uri="{FF2B5EF4-FFF2-40B4-BE49-F238E27FC236}">
                <a16:creationId xmlns:a16="http://schemas.microsoft.com/office/drawing/2014/main" xmlns="" id="{81BC342B-CF1B-EA51-5B3E-B439A1A21DB5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7011623" y="4789793"/>
            <a:ext cx="756000" cy="756000"/>
          </a:xfrm>
          <a:prstGeom prst="rect">
            <a:avLst/>
          </a:prstGeom>
        </p:spPr>
      </p:pic>
      <p:pic>
        <p:nvPicPr>
          <p:cNvPr id="31" name="Рисунок 30" descr="Лекарство">
            <a:extLst>
              <a:ext uri="{FF2B5EF4-FFF2-40B4-BE49-F238E27FC236}">
                <a16:creationId xmlns:a16="http://schemas.microsoft.com/office/drawing/2014/main" xmlns="" id="{2670E1BE-1241-006D-1C83-CFC489DC1ADB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8089187" y="5284072"/>
            <a:ext cx="756000" cy="756000"/>
          </a:xfrm>
          <a:prstGeom prst="rect">
            <a:avLst/>
          </a:prstGeom>
        </p:spPr>
      </p:pic>
      <p:pic>
        <p:nvPicPr>
          <p:cNvPr id="289" name="Рисунок 288" descr="Шприц">
            <a:extLst>
              <a:ext uri="{FF2B5EF4-FFF2-40B4-BE49-F238E27FC236}">
                <a16:creationId xmlns:a16="http://schemas.microsoft.com/office/drawing/2014/main" xmlns="" id="{21E3C131-3AC3-6C19-0C49-9822EBBF54BC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8023849" y="4265459"/>
            <a:ext cx="756000" cy="756000"/>
          </a:xfrm>
          <a:prstGeom prst="rect">
            <a:avLst/>
          </a:prstGeom>
        </p:spPr>
      </p:pic>
      <p:pic>
        <p:nvPicPr>
          <p:cNvPr id="291" name="Рисунок 290" descr="Зуб">
            <a:extLst>
              <a:ext uri="{FF2B5EF4-FFF2-40B4-BE49-F238E27FC236}">
                <a16:creationId xmlns:a16="http://schemas.microsoft.com/office/drawing/2014/main" xmlns="" id="{8EECDDFA-4533-5DB6-DE5D-235CF4350D6E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7038253" y="5811448"/>
            <a:ext cx="756000" cy="756000"/>
          </a:xfrm>
          <a:prstGeom prst="rect">
            <a:avLst/>
          </a:prstGeom>
        </p:spPr>
      </p:pic>
      <p:pic>
        <p:nvPicPr>
          <p:cNvPr id="293" name="Рисунок 292" descr="Капельница">
            <a:extLst>
              <a:ext uri="{FF2B5EF4-FFF2-40B4-BE49-F238E27FC236}">
                <a16:creationId xmlns:a16="http://schemas.microsoft.com/office/drawing/2014/main" xmlns="" id="{68195AF9-AD99-5C42-D344-D733CC61E7BD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9006589" y="5752124"/>
            <a:ext cx="756000" cy="756000"/>
          </a:xfrm>
          <a:prstGeom prst="rect">
            <a:avLst/>
          </a:prstGeom>
        </p:spPr>
      </p:pic>
      <p:pic>
        <p:nvPicPr>
          <p:cNvPr id="295" name="Рисунок 294" descr="Скорая помощь">
            <a:extLst>
              <a:ext uri="{FF2B5EF4-FFF2-40B4-BE49-F238E27FC236}">
                <a16:creationId xmlns:a16="http://schemas.microsoft.com/office/drawing/2014/main" xmlns="" id="{B2345315-9F5C-EE47-1979-452188DA9542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5"/>
              </a:ext>
            </a:extLst>
          </a:blip>
          <a:stretch>
            <a:fillRect/>
          </a:stretch>
        </p:blipFill>
        <p:spPr>
          <a:xfrm>
            <a:off x="11022120" y="3813040"/>
            <a:ext cx="756000" cy="756000"/>
          </a:xfrm>
          <a:prstGeom prst="rect">
            <a:avLst/>
          </a:prstGeom>
        </p:spPr>
      </p:pic>
      <p:pic>
        <p:nvPicPr>
          <p:cNvPr id="297" name="Рисунок 296" descr="Микроскоп">
            <a:extLst>
              <a:ext uri="{FF2B5EF4-FFF2-40B4-BE49-F238E27FC236}">
                <a16:creationId xmlns:a16="http://schemas.microsoft.com/office/drawing/2014/main" xmlns="" id="{65066555-B8F4-77B8-3B17-0F96E0B11A8A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>
          <a:xfrm>
            <a:off x="9997980" y="5261017"/>
            <a:ext cx="756000" cy="756000"/>
          </a:xfrm>
          <a:prstGeom prst="rect">
            <a:avLst/>
          </a:prstGeom>
        </p:spPr>
      </p:pic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xmlns="" id="{C194E7DC-A7F5-F9BD-461E-478529A4D9C4}"/>
              </a:ext>
            </a:extLst>
          </p:cNvPr>
          <p:cNvCxnSpPr>
            <a:cxnSpLocks/>
          </p:cNvCxnSpPr>
          <p:nvPr/>
        </p:nvCxnSpPr>
        <p:spPr>
          <a:xfrm>
            <a:off x="5805348" y="5681362"/>
            <a:ext cx="249934" cy="505937"/>
          </a:xfrm>
          <a:prstGeom prst="line">
            <a:avLst/>
          </a:prstGeom>
          <a:ln>
            <a:solidFill>
              <a:srgbClr val="DAE3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xmlns="" id="{B8BB87F7-9B8B-3D33-8E6C-320A8DE4E032}"/>
              </a:ext>
            </a:extLst>
          </p:cNvPr>
          <p:cNvCxnSpPr>
            <a:cxnSpLocks/>
          </p:cNvCxnSpPr>
          <p:nvPr/>
        </p:nvCxnSpPr>
        <p:spPr>
          <a:xfrm>
            <a:off x="6055282" y="6187299"/>
            <a:ext cx="527547" cy="0"/>
          </a:xfrm>
          <a:prstGeom prst="line">
            <a:avLst/>
          </a:prstGeom>
          <a:ln>
            <a:solidFill>
              <a:srgbClr val="DAE3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xmlns="" id="{D2D6B222-CE06-2420-A666-AA2B14B8D973}"/>
              </a:ext>
            </a:extLst>
          </p:cNvPr>
          <p:cNvCxnSpPr>
            <a:cxnSpLocks/>
          </p:cNvCxnSpPr>
          <p:nvPr/>
        </p:nvCxnSpPr>
        <p:spPr>
          <a:xfrm flipH="1">
            <a:off x="6803241" y="4638745"/>
            <a:ext cx="235692" cy="465223"/>
          </a:xfrm>
          <a:prstGeom prst="line">
            <a:avLst/>
          </a:prstGeom>
          <a:ln>
            <a:solidFill>
              <a:srgbClr val="DAE3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xmlns="" id="{A7AC1F43-400B-88D1-16E1-B252C74535C6}"/>
              </a:ext>
            </a:extLst>
          </p:cNvPr>
          <p:cNvCxnSpPr>
            <a:cxnSpLocks/>
          </p:cNvCxnSpPr>
          <p:nvPr/>
        </p:nvCxnSpPr>
        <p:spPr>
          <a:xfrm>
            <a:off x="7038253" y="4641196"/>
            <a:ext cx="632633" cy="0"/>
          </a:xfrm>
          <a:prstGeom prst="line">
            <a:avLst/>
          </a:prstGeom>
          <a:ln>
            <a:solidFill>
              <a:srgbClr val="DAE3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Прямая соединительная линия 289">
            <a:extLst>
              <a:ext uri="{FF2B5EF4-FFF2-40B4-BE49-F238E27FC236}">
                <a16:creationId xmlns:a16="http://schemas.microsoft.com/office/drawing/2014/main" xmlns="" id="{866C799C-D352-5F3B-5B72-C4470466819F}"/>
              </a:ext>
            </a:extLst>
          </p:cNvPr>
          <p:cNvCxnSpPr>
            <a:cxnSpLocks/>
          </p:cNvCxnSpPr>
          <p:nvPr/>
        </p:nvCxnSpPr>
        <p:spPr>
          <a:xfrm flipH="1" flipV="1">
            <a:off x="11762863" y="3645466"/>
            <a:ext cx="237793" cy="468696"/>
          </a:xfrm>
          <a:prstGeom prst="line">
            <a:avLst/>
          </a:prstGeom>
          <a:ln>
            <a:solidFill>
              <a:srgbClr val="2D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Прямая соединительная линия 291">
            <a:extLst>
              <a:ext uri="{FF2B5EF4-FFF2-40B4-BE49-F238E27FC236}">
                <a16:creationId xmlns:a16="http://schemas.microsoft.com/office/drawing/2014/main" xmlns="" id="{4945FCC2-3464-9F11-739F-812BF9CC572F}"/>
              </a:ext>
            </a:extLst>
          </p:cNvPr>
          <p:cNvCxnSpPr>
            <a:cxnSpLocks/>
          </p:cNvCxnSpPr>
          <p:nvPr/>
        </p:nvCxnSpPr>
        <p:spPr>
          <a:xfrm>
            <a:off x="11058186" y="3645024"/>
            <a:ext cx="704677" cy="442"/>
          </a:xfrm>
          <a:prstGeom prst="line">
            <a:avLst/>
          </a:prstGeom>
          <a:ln>
            <a:solidFill>
              <a:srgbClr val="2D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Прямая соединительная линия 314">
            <a:extLst>
              <a:ext uri="{FF2B5EF4-FFF2-40B4-BE49-F238E27FC236}">
                <a16:creationId xmlns:a16="http://schemas.microsoft.com/office/drawing/2014/main" xmlns="" id="{401E4E2D-B3AE-8FCD-4CAA-A0C8678E9EED}"/>
              </a:ext>
            </a:extLst>
          </p:cNvPr>
          <p:cNvCxnSpPr>
            <a:cxnSpLocks/>
          </p:cNvCxnSpPr>
          <p:nvPr/>
        </p:nvCxnSpPr>
        <p:spPr>
          <a:xfrm flipV="1">
            <a:off x="11750026" y="6237312"/>
            <a:ext cx="226971" cy="454867"/>
          </a:xfrm>
          <a:prstGeom prst="line">
            <a:avLst/>
          </a:prstGeom>
          <a:ln>
            <a:solidFill>
              <a:srgbClr val="2D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" name="Прямая соединительная линия 315">
            <a:extLst>
              <a:ext uri="{FF2B5EF4-FFF2-40B4-BE49-F238E27FC236}">
                <a16:creationId xmlns:a16="http://schemas.microsoft.com/office/drawing/2014/main" xmlns="" id="{BB3B0148-B9E6-60FD-3354-39005DE1E621}"/>
              </a:ext>
            </a:extLst>
          </p:cNvPr>
          <p:cNvCxnSpPr>
            <a:cxnSpLocks/>
          </p:cNvCxnSpPr>
          <p:nvPr/>
        </p:nvCxnSpPr>
        <p:spPr>
          <a:xfrm>
            <a:off x="11045349" y="6692179"/>
            <a:ext cx="704677" cy="442"/>
          </a:xfrm>
          <a:prstGeom prst="line">
            <a:avLst/>
          </a:prstGeom>
          <a:ln>
            <a:solidFill>
              <a:srgbClr val="2D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0668C31A-B5E7-8405-B693-D90F15E9C7AB}"/>
              </a:ext>
            </a:extLst>
          </p:cNvPr>
          <p:cNvCxnSpPr>
            <a:cxnSpLocks/>
          </p:cNvCxnSpPr>
          <p:nvPr/>
        </p:nvCxnSpPr>
        <p:spPr>
          <a:xfrm>
            <a:off x="8112224" y="6187299"/>
            <a:ext cx="632633" cy="0"/>
          </a:xfrm>
          <a:prstGeom prst="line">
            <a:avLst/>
          </a:prstGeom>
          <a:ln>
            <a:solidFill>
              <a:srgbClr val="DAE3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390C56A3-5F2B-A18C-13D5-4F1A8BA6C9BB}"/>
              </a:ext>
            </a:extLst>
          </p:cNvPr>
          <p:cNvCxnSpPr>
            <a:cxnSpLocks/>
          </p:cNvCxnSpPr>
          <p:nvPr/>
        </p:nvCxnSpPr>
        <p:spPr>
          <a:xfrm>
            <a:off x="8744857" y="6187299"/>
            <a:ext cx="237830" cy="468052"/>
          </a:xfrm>
          <a:prstGeom prst="line">
            <a:avLst/>
          </a:prstGeom>
          <a:ln>
            <a:solidFill>
              <a:srgbClr val="B4C7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xmlns="" id="{A03FB3FB-3112-2AB0-A9DC-B41DBAD6C4FB}"/>
              </a:ext>
            </a:extLst>
          </p:cNvPr>
          <p:cNvCxnSpPr>
            <a:cxnSpLocks/>
          </p:cNvCxnSpPr>
          <p:nvPr/>
        </p:nvCxnSpPr>
        <p:spPr>
          <a:xfrm flipV="1">
            <a:off x="9083003" y="4638745"/>
            <a:ext cx="621924" cy="1400"/>
          </a:xfrm>
          <a:prstGeom prst="line">
            <a:avLst/>
          </a:prstGeom>
          <a:ln>
            <a:solidFill>
              <a:srgbClr val="B4C7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8" name="Прямая соединительная линия 287">
            <a:extLst>
              <a:ext uri="{FF2B5EF4-FFF2-40B4-BE49-F238E27FC236}">
                <a16:creationId xmlns:a16="http://schemas.microsoft.com/office/drawing/2014/main" xmlns="" id="{5730122C-F8D7-9E11-6C1F-096D410DB55F}"/>
              </a:ext>
            </a:extLst>
          </p:cNvPr>
          <p:cNvCxnSpPr>
            <a:cxnSpLocks/>
          </p:cNvCxnSpPr>
          <p:nvPr/>
        </p:nvCxnSpPr>
        <p:spPr>
          <a:xfrm flipV="1">
            <a:off x="9704610" y="4191040"/>
            <a:ext cx="239673" cy="452825"/>
          </a:xfrm>
          <a:prstGeom prst="line">
            <a:avLst/>
          </a:prstGeom>
          <a:ln>
            <a:solidFill>
              <a:srgbClr val="2D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0" name="text 1"/>
          <p:cNvSpPr txBox="1"/>
          <p:nvPr/>
        </p:nvSpPr>
        <p:spPr>
          <a:xfrm>
            <a:off x="2696905" y="2218664"/>
            <a:ext cx="7647567" cy="246221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 sz="5100" spc="11">
                <a:solidFill>
                  <a:srgbClr val="1D1D1B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lang="ru-RU" sz="3200" b="1" dirty="0">
                <a:solidFill>
                  <a:srgbClr val="2D4293"/>
                </a:solidFill>
              </a:rPr>
              <a:t>Новеллы Программы государственных гарантий бесплатного оказания </a:t>
            </a:r>
          </a:p>
          <a:p>
            <a:pPr>
              <a:defRPr sz="5100" spc="11">
                <a:solidFill>
                  <a:srgbClr val="1D1D1B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lang="ru-RU" sz="3200" b="1" dirty="0">
                <a:solidFill>
                  <a:srgbClr val="2D4293"/>
                </a:solidFill>
              </a:rPr>
              <a:t>гражданам медицинской </a:t>
            </a:r>
          </a:p>
          <a:p>
            <a:pPr>
              <a:defRPr sz="5100" spc="11">
                <a:solidFill>
                  <a:srgbClr val="1D1D1B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lang="ru-RU" sz="3200" b="1" dirty="0">
                <a:solidFill>
                  <a:srgbClr val="2D4293"/>
                </a:solidFill>
              </a:rPr>
              <a:t>помощи на 2026 год</a:t>
            </a:r>
            <a:endParaRPr lang="ru-RU" sz="3200" b="1" spc="11" dirty="0">
              <a:solidFill>
                <a:srgbClr val="2D4293"/>
              </a:solidFill>
              <a:latin typeface="Montserrat Bold"/>
              <a:ea typeface="Montserrat Bold"/>
              <a:cs typeface="Montserrat Bold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2688F8C-6E81-556E-1FF6-F192778A9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B6436-B45E-42A8-BCD8-346DADC81700}" type="slidenum">
              <a:rPr lang="ru-RU" smtClean="0"/>
              <a:t>10</a:t>
            </a:fld>
            <a:endParaRPr lang="ru-RU" dirty="0"/>
          </a:p>
        </p:txBody>
      </p:sp>
      <p:graphicFrame>
        <p:nvGraphicFramePr>
          <p:cNvPr id="10" name="Схема 9">
            <a:extLst>
              <a:ext uri="{FF2B5EF4-FFF2-40B4-BE49-F238E27FC236}">
                <a16:creationId xmlns:a16="http://schemas.microsoft.com/office/drawing/2014/main" xmlns="" id="{C14A668E-D9E1-8D41-B415-6CA7CFBC60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0620749"/>
              </p:ext>
            </p:extLst>
          </p:nvPr>
        </p:nvGraphicFramePr>
        <p:xfrm>
          <a:off x="551384" y="1172989"/>
          <a:ext cx="10945216" cy="22322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Заголовок 11">
            <a:extLst>
              <a:ext uri="{FF2B5EF4-FFF2-40B4-BE49-F238E27FC236}">
                <a16:creationId xmlns:a16="http://schemas.microsoft.com/office/drawing/2014/main" xmlns="" id="{A70B7BCB-1DC8-312F-A03F-83F47F502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Школы для больных с хроническими неинфекционными заболеваниями</a:t>
            </a:r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xmlns="" id="{AA018C40-FBFE-05E7-48DA-E36DB0CDCE2E}"/>
              </a:ext>
            </a:extLst>
          </p:cNvPr>
          <p:cNvGrpSpPr/>
          <p:nvPr/>
        </p:nvGrpSpPr>
        <p:grpSpPr>
          <a:xfrm>
            <a:off x="551384" y="3622664"/>
            <a:ext cx="6984776" cy="1512167"/>
            <a:chOff x="0" y="0"/>
            <a:chExt cx="6014361" cy="2232247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23" name="Прямоугольник: скругленные углы 22">
              <a:extLst>
                <a:ext uri="{FF2B5EF4-FFF2-40B4-BE49-F238E27FC236}">
                  <a16:creationId xmlns:a16="http://schemas.microsoft.com/office/drawing/2014/main" xmlns="" id="{A60B54F6-8C23-B858-060A-76AAE1FB11E1}"/>
                </a:ext>
              </a:extLst>
            </p:cNvPr>
            <p:cNvSpPr/>
            <p:nvPr/>
          </p:nvSpPr>
          <p:spPr>
            <a:xfrm>
              <a:off x="0" y="0"/>
              <a:ext cx="6014361" cy="2232247"/>
            </a:xfrm>
            <a:prstGeom prst="roundRect">
              <a:avLst>
                <a:gd name="adj" fmla="val 10000"/>
              </a:avLst>
            </a:prstGeom>
            <a:grpFill/>
            <a:ln w="12700">
              <a:solidFill>
                <a:srgbClr val="2D4293"/>
              </a:solidFill>
              <a:prstDash val="solid"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Прямоугольник: скругленные углы 4">
              <a:extLst>
                <a:ext uri="{FF2B5EF4-FFF2-40B4-BE49-F238E27FC236}">
                  <a16:creationId xmlns:a16="http://schemas.microsoft.com/office/drawing/2014/main" xmlns="" id="{37174CE9-60C2-8683-D956-B8BD3256BF7F}"/>
                </a:ext>
              </a:extLst>
            </p:cNvPr>
            <p:cNvSpPr txBox="1"/>
            <p:nvPr/>
          </p:nvSpPr>
          <p:spPr>
            <a:xfrm>
              <a:off x="65380" y="65380"/>
              <a:ext cx="5883601" cy="2101487"/>
            </a:xfrm>
            <a:prstGeom prst="rect">
              <a:avLst/>
            </a:prstGeom>
            <a:grpFill/>
            <a:ln w="127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600" b="1" kern="1200" dirty="0">
                  <a:solidFill>
                    <a:srgbClr val="2D4293"/>
                  </a:solidFill>
                </a:rPr>
                <a:t>   Школа для пациентов </a:t>
              </a:r>
              <a:r>
                <a:rPr lang="ru-RU" sz="1600" b="1" kern="1200" dirty="0">
                  <a:solidFill>
                    <a:srgbClr val="C00000"/>
                  </a:solidFill>
                </a:rPr>
                <a:t>с артериальной гипертензией</a:t>
              </a:r>
            </a:p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600" b="1" kern="1200" dirty="0">
                  <a:solidFill>
                    <a:srgbClr val="2D4293"/>
                  </a:solidFill>
                </a:rPr>
                <a:t>   Школа для пациентов </a:t>
              </a:r>
              <a:r>
                <a:rPr lang="ru-RU" sz="1600" b="1" kern="1200" dirty="0">
                  <a:solidFill>
                    <a:srgbClr val="C00000"/>
                  </a:solidFill>
                </a:rPr>
                <a:t>с сердечной недостаточностью</a:t>
              </a:r>
            </a:p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600" b="1" kern="1200" dirty="0">
                  <a:solidFill>
                    <a:srgbClr val="2D4293"/>
                  </a:solidFill>
                </a:rPr>
                <a:t>   Школа для пациентов </a:t>
              </a:r>
              <a:r>
                <a:rPr lang="ru-RU" sz="1600" b="1" kern="1200" dirty="0">
                  <a:solidFill>
                    <a:srgbClr val="C00000"/>
                  </a:solidFill>
                </a:rPr>
                <a:t>с хронической обструктивной болезнью легких</a:t>
              </a:r>
            </a:p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600" b="1" kern="1200" dirty="0">
                  <a:solidFill>
                    <a:srgbClr val="2D4293"/>
                  </a:solidFill>
                </a:rPr>
                <a:t>   Школа для пациентов </a:t>
              </a:r>
              <a:r>
                <a:rPr lang="ru-RU" sz="1600" b="1" kern="1200" dirty="0">
                  <a:solidFill>
                    <a:srgbClr val="C00000"/>
                  </a:solidFill>
                </a:rPr>
                <a:t>с бронхиальной астмой</a:t>
              </a: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xmlns="" id="{2D566BB7-8BDE-C304-1E47-077ED89AAE8A}"/>
              </a:ext>
            </a:extLst>
          </p:cNvPr>
          <p:cNvGrpSpPr/>
          <p:nvPr/>
        </p:nvGrpSpPr>
        <p:grpSpPr>
          <a:xfrm>
            <a:off x="8688288" y="3622664"/>
            <a:ext cx="2804738" cy="1512167"/>
            <a:chOff x="7385092" y="0"/>
            <a:chExt cx="3408960" cy="2232247"/>
          </a:xfrm>
        </p:grpSpPr>
        <p:sp>
          <p:nvSpPr>
            <p:cNvPr id="19" name="Прямоугольник: скругленные углы 18">
              <a:extLst>
                <a:ext uri="{FF2B5EF4-FFF2-40B4-BE49-F238E27FC236}">
                  <a16:creationId xmlns:a16="http://schemas.microsoft.com/office/drawing/2014/main" xmlns="" id="{130ACA71-F7F2-AF78-69BD-6AC1091BCD48}"/>
                </a:ext>
              </a:extLst>
            </p:cNvPr>
            <p:cNvSpPr/>
            <p:nvPr/>
          </p:nvSpPr>
          <p:spPr>
            <a:xfrm>
              <a:off x="7385092" y="0"/>
              <a:ext cx="3408960" cy="2232247"/>
            </a:xfrm>
            <a:prstGeom prst="roundRect">
              <a:avLst>
                <a:gd name="adj" fmla="val 10000"/>
              </a:avLst>
            </a:prstGeom>
            <a:solidFill>
              <a:schemeClr val="bg1"/>
            </a:solidFill>
            <a:ln>
              <a:solidFill>
                <a:srgbClr val="2D4293"/>
              </a:solidFill>
              <a:prstDash val="dash"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Прямоугольник: скругленные углы 8">
              <a:extLst>
                <a:ext uri="{FF2B5EF4-FFF2-40B4-BE49-F238E27FC236}">
                  <a16:creationId xmlns:a16="http://schemas.microsoft.com/office/drawing/2014/main" xmlns="" id="{00F87F98-C299-FB35-A39D-1B3C4F3646DA}"/>
                </a:ext>
              </a:extLst>
            </p:cNvPr>
            <p:cNvSpPr txBox="1"/>
            <p:nvPr/>
          </p:nvSpPr>
          <p:spPr>
            <a:xfrm>
              <a:off x="7450472" y="65380"/>
              <a:ext cx="3278200" cy="210148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dirty="0">
                  <a:solidFill>
                    <a:srgbClr val="2D4293"/>
                  </a:solidFill>
                </a:rPr>
                <a:t>5 занятий по 20 человек, продолжительностью  60  минут, а также закрепление практических навыков (тестирование)</a:t>
              </a:r>
              <a:endParaRPr lang="ru-RU" sz="1400" b="1" kern="1200" dirty="0">
                <a:solidFill>
                  <a:srgbClr val="2D4293"/>
                </a:solidFill>
              </a:endParaRPr>
            </a:p>
          </p:txBody>
        </p:sp>
      </p:grp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xmlns="" id="{F792C546-AE39-6F10-9649-886F60582AF6}"/>
              </a:ext>
            </a:extLst>
          </p:cNvPr>
          <p:cNvGrpSpPr/>
          <p:nvPr/>
        </p:nvGrpSpPr>
        <p:grpSpPr>
          <a:xfrm>
            <a:off x="7776960" y="4230905"/>
            <a:ext cx="610011" cy="318786"/>
            <a:chOff x="7079896" y="956730"/>
            <a:chExt cx="610011" cy="318786"/>
          </a:xfrm>
        </p:grpSpPr>
        <p:sp>
          <p:nvSpPr>
            <p:cNvPr id="26" name="Стрелка: вправо 25">
              <a:extLst>
                <a:ext uri="{FF2B5EF4-FFF2-40B4-BE49-F238E27FC236}">
                  <a16:creationId xmlns:a16="http://schemas.microsoft.com/office/drawing/2014/main" xmlns="" id="{B867BB51-FCCB-9EE7-ADB8-3747405C9522}"/>
                </a:ext>
              </a:extLst>
            </p:cNvPr>
            <p:cNvSpPr/>
            <p:nvPr/>
          </p:nvSpPr>
          <p:spPr>
            <a:xfrm>
              <a:off x="7079896" y="956730"/>
              <a:ext cx="610011" cy="318786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Стрелка: вправо 4">
              <a:extLst>
                <a:ext uri="{FF2B5EF4-FFF2-40B4-BE49-F238E27FC236}">
                  <a16:creationId xmlns:a16="http://schemas.microsoft.com/office/drawing/2014/main" xmlns="" id="{92420B00-ED98-F829-9B41-2A2B8E8DD345}"/>
                </a:ext>
              </a:extLst>
            </p:cNvPr>
            <p:cNvSpPr txBox="1"/>
            <p:nvPr/>
          </p:nvSpPr>
          <p:spPr>
            <a:xfrm>
              <a:off x="7079896" y="1020487"/>
              <a:ext cx="514375" cy="19127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1300" kern="1200"/>
            </a:p>
          </p:txBody>
        </p:sp>
      </p:grpSp>
      <p:sp>
        <p:nvSpPr>
          <p:cNvPr id="28" name="Блок-схема: решение 27">
            <a:extLst>
              <a:ext uri="{FF2B5EF4-FFF2-40B4-BE49-F238E27FC236}">
                <a16:creationId xmlns:a16="http://schemas.microsoft.com/office/drawing/2014/main" xmlns="" id="{55C5D852-DF11-F6F7-DA93-EC9D0DDB11F8}"/>
              </a:ext>
            </a:extLst>
          </p:cNvPr>
          <p:cNvSpPr/>
          <p:nvPr/>
        </p:nvSpPr>
        <p:spPr>
          <a:xfrm>
            <a:off x="623392" y="1317004"/>
            <a:ext cx="108862" cy="72008"/>
          </a:xfrm>
          <a:prstGeom prst="flowChartDecis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Блок-схема: решение 29">
            <a:extLst>
              <a:ext uri="{FF2B5EF4-FFF2-40B4-BE49-F238E27FC236}">
                <a16:creationId xmlns:a16="http://schemas.microsoft.com/office/drawing/2014/main" xmlns="" id="{F82977EC-0C76-41FF-B8A6-CC502F10DE7B}"/>
              </a:ext>
            </a:extLst>
          </p:cNvPr>
          <p:cNvSpPr/>
          <p:nvPr/>
        </p:nvSpPr>
        <p:spPr>
          <a:xfrm>
            <a:off x="623392" y="1613425"/>
            <a:ext cx="108862" cy="72008"/>
          </a:xfrm>
          <a:prstGeom prst="flowChartDecis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Блок-схема: решение 30">
            <a:extLst>
              <a:ext uri="{FF2B5EF4-FFF2-40B4-BE49-F238E27FC236}">
                <a16:creationId xmlns:a16="http://schemas.microsoft.com/office/drawing/2014/main" xmlns="" id="{21FA758A-9FC2-1A4F-8568-C9A1A05CF29E}"/>
              </a:ext>
            </a:extLst>
          </p:cNvPr>
          <p:cNvSpPr/>
          <p:nvPr/>
        </p:nvSpPr>
        <p:spPr>
          <a:xfrm>
            <a:off x="623392" y="1926624"/>
            <a:ext cx="108862" cy="72008"/>
          </a:xfrm>
          <a:prstGeom prst="flowChartDecis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лок-схема: решение 31">
            <a:extLst>
              <a:ext uri="{FF2B5EF4-FFF2-40B4-BE49-F238E27FC236}">
                <a16:creationId xmlns:a16="http://schemas.microsoft.com/office/drawing/2014/main" xmlns="" id="{4B546A86-0CA1-4D36-9DDD-8200FAC07FDE}"/>
              </a:ext>
            </a:extLst>
          </p:cNvPr>
          <p:cNvSpPr/>
          <p:nvPr/>
        </p:nvSpPr>
        <p:spPr>
          <a:xfrm>
            <a:off x="623392" y="2239823"/>
            <a:ext cx="108862" cy="72008"/>
          </a:xfrm>
          <a:prstGeom prst="flowChartDecis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Блок-схема: решение 32">
            <a:extLst>
              <a:ext uri="{FF2B5EF4-FFF2-40B4-BE49-F238E27FC236}">
                <a16:creationId xmlns:a16="http://schemas.microsoft.com/office/drawing/2014/main" xmlns="" id="{7CF4BC1D-CABF-0A74-E0A2-F7FD3FFC4F19}"/>
              </a:ext>
            </a:extLst>
          </p:cNvPr>
          <p:cNvSpPr/>
          <p:nvPr/>
        </p:nvSpPr>
        <p:spPr>
          <a:xfrm>
            <a:off x="623392" y="2549529"/>
            <a:ext cx="108862" cy="72008"/>
          </a:xfrm>
          <a:prstGeom prst="flowChartDecis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Блок-схема: решение 33">
            <a:extLst>
              <a:ext uri="{FF2B5EF4-FFF2-40B4-BE49-F238E27FC236}">
                <a16:creationId xmlns:a16="http://schemas.microsoft.com/office/drawing/2014/main" xmlns="" id="{48EF0003-BC1D-868E-012E-E095CE73FB69}"/>
              </a:ext>
            </a:extLst>
          </p:cNvPr>
          <p:cNvSpPr/>
          <p:nvPr/>
        </p:nvSpPr>
        <p:spPr>
          <a:xfrm>
            <a:off x="623392" y="2854339"/>
            <a:ext cx="108862" cy="72008"/>
          </a:xfrm>
          <a:prstGeom prst="flowChartDecis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Блок-схема: решение 34">
            <a:extLst>
              <a:ext uri="{FF2B5EF4-FFF2-40B4-BE49-F238E27FC236}">
                <a16:creationId xmlns:a16="http://schemas.microsoft.com/office/drawing/2014/main" xmlns="" id="{305C8C43-C240-0D35-AA5B-4514D141ABE9}"/>
              </a:ext>
            </a:extLst>
          </p:cNvPr>
          <p:cNvSpPr/>
          <p:nvPr/>
        </p:nvSpPr>
        <p:spPr>
          <a:xfrm>
            <a:off x="623392" y="3159149"/>
            <a:ext cx="108862" cy="72008"/>
          </a:xfrm>
          <a:prstGeom prst="flowChartDecis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Блок-схема: решение 39">
            <a:extLst>
              <a:ext uri="{FF2B5EF4-FFF2-40B4-BE49-F238E27FC236}">
                <a16:creationId xmlns:a16="http://schemas.microsoft.com/office/drawing/2014/main" xmlns="" id="{719A73EC-D231-5584-DFB2-747ADAF5F722}"/>
              </a:ext>
            </a:extLst>
          </p:cNvPr>
          <p:cNvSpPr/>
          <p:nvPr/>
        </p:nvSpPr>
        <p:spPr>
          <a:xfrm>
            <a:off x="623392" y="3880632"/>
            <a:ext cx="108862" cy="72008"/>
          </a:xfrm>
          <a:prstGeom prst="flowChartDecis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Блок-схема: решение 40">
            <a:extLst>
              <a:ext uri="{FF2B5EF4-FFF2-40B4-BE49-F238E27FC236}">
                <a16:creationId xmlns:a16="http://schemas.microsoft.com/office/drawing/2014/main" xmlns="" id="{E019A2A4-A91B-7791-EF50-530ED88567C4}"/>
              </a:ext>
            </a:extLst>
          </p:cNvPr>
          <p:cNvSpPr/>
          <p:nvPr/>
        </p:nvSpPr>
        <p:spPr>
          <a:xfrm>
            <a:off x="623392" y="4184034"/>
            <a:ext cx="108862" cy="72008"/>
          </a:xfrm>
          <a:prstGeom prst="flowChartDecis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Блок-схема: решение 41">
            <a:extLst>
              <a:ext uri="{FF2B5EF4-FFF2-40B4-BE49-F238E27FC236}">
                <a16:creationId xmlns:a16="http://schemas.microsoft.com/office/drawing/2014/main" xmlns="" id="{40023E1B-89B8-8BE3-7138-561EA490C5BE}"/>
              </a:ext>
            </a:extLst>
          </p:cNvPr>
          <p:cNvSpPr/>
          <p:nvPr/>
        </p:nvSpPr>
        <p:spPr>
          <a:xfrm>
            <a:off x="623392" y="4460871"/>
            <a:ext cx="108862" cy="72008"/>
          </a:xfrm>
          <a:prstGeom prst="flowChartDecis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Блок-схема: решение 42">
            <a:extLst>
              <a:ext uri="{FF2B5EF4-FFF2-40B4-BE49-F238E27FC236}">
                <a16:creationId xmlns:a16="http://schemas.microsoft.com/office/drawing/2014/main" xmlns="" id="{C47D47E3-D20E-1557-2C2B-3BF697F6A2F9}"/>
              </a:ext>
            </a:extLst>
          </p:cNvPr>
          <p:cNvSpPr/>
          <p:nvPr/>
        </p:nvSpPr>
        <p:spPr>
          <a:xfrm>
            <a:off x="623392" y="4779653"/>
            <a:ext cx="108862" cy="72008"/>
          </a:xfrm>
          <a:prstGeom prst="flowChartDecis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5" name="Группа 44">
            <a:extLst>
              <a:ext uri="{FF2B5EF4-FFF2-40B4-BE49-F238E27FC236}">
                <a16:creationId xmlns:a16="http://schemas.microsoft.com/office/drawing/2014/main" xmlns="" id="{C5FCCB71-C971-7C92-98EB-366008E86991}"/>
              </a:ext>
            </a:extLst>
          </p:cNvPr>
          <p:cNvGrpSpPr/>
          <p:nvPr/>
        </p:nvGrpSpPr>
        <p:grpSpPr>
          <a:xfrm>
            <a:off x="464556" y="5424555"/>
            <a:ext cx="11161239" cy="1368248"/>
            <a:chOff x="7385092" y="151198"/>
            <a:chExt cx="3408960" cy="2243849"/>
          </a:xfrm>
        </p:grpSpPr>
        <p:sp>
          <p:nvSpPr>
            <p:cNvPr id="46" name="Прямоугольник: скругленные углы 45">
              <a:extLst>
                <a:ext uri="{FF2B5EF4-FFF2-40B4-BE49-F238E27FC236}">
                  <a16:creationId xmlns:a16="http://schemas.microsoft.com/office/drawing/2014/main" xmlns="" id="{52C4869F-EB74-ACF2-334C-B7C076FAEFA9}"/>
                </a:ext>
              </a:extLst>
            </p:cNvPr>
            <p:cNvSpPr/>
            <p:nvPr/>
          </p:nvSpPr>
          <p:spPr>
            <a:xfrm>
              <a:off x="7385092" y="162800"/>
              <a:ext cx="3408960" cy="2232247"/>
            </a:xfrm>
            <a:prstGeom prst="roundRect">
              <a:avLst>
                <a:gd name="adj" fmla="val 10000"/>
              </a:avLst>
            </a:prstGeom>
            <a:solidFill>
              <a:schemeClr val="bg1"/>
            </a:solidFill>
            <a:ln>
              <a:solidFill>
                <a:srgbClr val="C00000"/>
              </a:solidFill>
              <a:prstDash val="dash"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7" name="Прямоугольник: скругленные углы 8">
              <a:extLst>
                <a:ext uri="{FF2B5EF4-FFF2-40B4-BE49-F238E27FC236}">
                  <a16:creationId xmlns:a16="http://schemas.microsoft.com/office/drawing/2014/main" xmlns="" id="{35562CEC-2856-6FA4-0C15-7490833A96A2}"/>
                </a:ext>
              </a:extLst>
            </p:cNvPr>
            <p:cNvSpPr txBox="1"/>
            <p:nvPr/>
          </p:nvSpPr>
          <p:spPr>
            <a:xfrm>
              <a:off x="7440199" y="151198"/>
              <a:ext cx="3278200" cy="200695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dirty="0">
                  <a:solidFill>
                    <a:srgbClr val="2D4293"/>
                  </a:solidFill>
                </a:rPr>
                <a:t>Норматив финансовых затрат включает в себя стоимость комплексного посещения</a:t>
              </a:r>
              <a:r>
                <a:rPr lang="ru-RU" sz="2000" b="1" dirty="0">
                  <a:solidFill>
                    <a:srgbClr val="C00000"/>
                  </a:solidFill>
                </a:rPr>
                <a:t> школ для беременных и по вопросам грудного вскармливания</a:t>
              </a:r>
              <a:r>
                <a:rPr lang="ru-RU" sz="2000" b="1" dirty="0">
                  <a:solidFill>
                    <a:srgbClr val="2D4293"/>
                  </a:solidFill>
                </a:rPr>
                <a:t>, а также рассчитан с учётом доли проведения занятий средним медицинским персоналом </a:t>
              </a:r>
              <a:r>
                <a:rPr lang="ru-RU" sz="2000" b="1" dirty="0">
                  <a:solidFill>
                    <a:srgbClr val="C00000"/>
                  </a:solidFill>
                </a:rPr>
                <a:t>равной 50%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01661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BA496EB-3F6A-B714-4890-2706383D0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836" y="332248"/>
            <a:ext cx="11161240" cy="612068"/>
          </a:xfrm>
        </p:spPr>
        <p:txBody>
          <a:bodyPr>
            <a:noAutofit/>
          </a:bodyPr>
          <a:lstStyle/>
          <a:p>
            <a:r>
              <a:rPr lang="ru-RU" sz="2400" dirty="0"/>
              <a:t>Норматив финансовых затрат центров здоровья взрослого населения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DAB12000-B00E-00F0-A7C0-836130A15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B6436-B45E-42A8-BCD8-346DADC81700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B764D750-AF10-DFC0-1D3C-4F33BD3D7A6C}"/>
              </a:ext>
            </a:extLst>
          </p:cNvPr>
          <p:cNvSpPr/>
          <p:nvPr/>
        </p:nvSpPr>
        <p:spPr>
          <a:xfrm>
            <a:off x="119336" y="1104473"/>
            <a:ext cx="3456384" cy="2783874"/>
          </a:xfrm>
          <a:prstGeom prst="roundRect">
            <a:avLst/>
          </a:prstGeom>
          <a:solidFill>
            <a:srgbClr val="2D429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I. </a:t>
            </a:r>
            <a:r>
              <a:rPr lang="ru-RU" sz="2000" b="1" dirty="0"/>
              <a:t>Первичное посещение центра здоровья взрослого населения</a:t>
            </a:r>
          </a:p>
          <a:p>
            <a:pPr algn="ctr"/>
            <a:endParaRPr lang="ru-RU" dirty="0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34EF8B77-78F5-CEFF-04D9-32479B70BAAE}"/>
              </a:ext>
            </a:extLst>
          </p:cNvPr>
          <p:cNvSpPr/>
          <p:nvPr/>
        </p:nvSpPr>
        <p:spPr>
          <a:xfrm>
            <a:off x="6566914" y="1113280"/>
            <a:ext cx="5505750" cy="2159596"/>
          </a:xfrm>
          <a:prstGeom prst="roundRect">
            <a:avLst>
              <a:gd name="adj" fmla="val 11987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врачом/фельдшером индивидуального углубленного </a:t>
            </a:r>
            <a:r>
              <a:rPr lang="ru-RU" sz="11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</a:t>
            </a:r>
            <a:r>
              <a:rPr lang="en-US" sz="1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</a:t>
            </a:r>
            <a:r>
              <a:rPr lang="en-US" sz="1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пациента по теме ЗОЖ </a:t>
            </a:r>
          </a:p>
          <a:p>
            <a:pPr marL="285750" lvl="0" indent="-285750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пациента по вопросам питания</a:t>
            </a:r>
          </a:p>
          <a:p>
            <a:pPr marL="285750" lvl="0" indent="-285750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sz="11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биоимпедансометрии</a:t>
            </a:r>
            <a:endParaRPr lang="ru-RU" sz="1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антропометрии (рост, вес, окружность талии)</a:t>
            </a:r>
          </a:p>
          <a:p>
            <a:pPr marL="285750" lvl="0" indent="-285750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динамометрии</a:t>
            </a:r>
          </a:p>
          <a:p>
            <a:pPr marL="285750" lvl="0" indent="-285750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исследования при помощи </a:t>
            </a:r>
            <a:r>
              <a:rPr lang="ru-RU" sz="11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смокелайзера</a:t>
            </a:r>
            <a:endParaRPr lang="ru-RU" sz="1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спирометрии</a:t>
            </a:r>
          </a:p>
          <a:p>
            <a:pPr marL="285750" lvl="0" indent="-285750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пульсоксиметрии/ применение </a:t>
            </a:r>
            <a:r>
              <a:rPr lang="ru-RU" sz="11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ангиоскана</a:t>
            </a:r>
            <a:endParaRPr lang="ru-RU" sz="1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врачом/фельдшером программы по ЗОЖ, ее разъяснение</a:t>
            </a:r>
          </a:p>
          <a:p>
            <a:pPr marL="285750" lvl="0" indent="-285750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врачом/фельдшером рекомендации по здоровому питанию, их разъяснение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057459A6-2611-3318-8092-926E4BB8E1E5}"/>
              </a:ext>
            </a:extLst>
          </p:cNvPr>
          <p:cNvSpPr/>
          <p:nvPr/>
        </p:nvSpPr>
        <p:spPr>
          <a:xfrm>
            <a:off x="3757790" y="1113280"/>
            <a:ext cx="2626242" cy="2159596"/>
          </a:xfrm>
          <a:prstGeom prst="roundRect">
            <a:avLst/>
          </a:prstGeom>
          <a:noFill/>
          <a:ln w="28575">
            <a:solidFill>
              <a:srgbClr val="2D4293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100" b="1" dirty="0">
                <a:solidFill>
                  <a:srgbClr val="00B050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Комплексное посещение "Индивидуальное углубленное профилактическое консультирование и разработка индивидуальной программы по ведению здорового образа жизни, рекомендация индивидуальной программы здорового питания" (первичное посещение)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617F59D3-B085-F8B3-C615-8D7D7BACEB27}"/>
              </a:ext>
            </a:extLst>
          </p:cNvPr>
          <p:cNvSpPr/>
          <p:nvPr/>
        </p:nvSpPr>
        <p:spPr>
          <a:xfrm>
            <a:off x="3757790" y="3361888"/>
            <a:ext cx="8314874" cy="526459"/>
          </a:xfrm>
          <a:prstGeom prst="roundRect">
            <a:avLst/>
          </a:prstGeom>
          <a:noFill/>
          <a:ln w="28575">
            <a:solidFill>
              <a:srgbClr val="2D4293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100" b="1" dirty="0">
                <a:solidFill>
                  <a:srgbClr val="00B050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Групповое углубленное профилактическое консультирование в центре здоровья для взрослых, в том числе с применением телемедицинских технологий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F69294E9-8D9A-B4E4-B392-A7542556AC1B}"/>
              </a:ext>
            </a:extLst>
          </p:cNvPr>
          <p:cNvSpPr/>
          <p:nvPr/>
        </p:nvSpPr>
        <p:spPr>
          <a:xfrm>
            <a:off x="119336" y="4022558"/>
            <a:ext cx="3456384" cy="2768330"/>
          </a:xfrm>
          <a:prstGeom prst="roundRect">
            <a:avLst/>
          </a:prstGeom>
          <a:solidFill>
            <a:srgbClr val="2D429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II. </a:t>
            </a:r>
            <a:r>
              <a:rPr lang="ru-RU" sz="2000" b="1" dirty="0"/>
              <a:t>Посещение центра здоровья взрослого населения для проведения диспансерного наблюдения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0E6371AC-5BA2-5275-FECC-61F505463826}"/>
              </a:ext>
            </a:extLst>
          </p:cNvPr>
          <p:cNvSpPr/>
          <p:nvPr/>
        </p:nvSpPr>
        <p:spPr>
          <a:xfrm>
            <a:off x="3757790" y="4037298"/>
            <a:ext cx="3274314" cy="526459"/>
          </a:xfrm>
          <a:prstGeom prst="roundRect">
            <a:avLst/>
          </a:prstGeom>
          <a:noFill/>
          <a:ln w="28575">
            <a:solidFill>
              <a:srgbClr val="2D4293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100" b="1" dirty="0">
                <a:solidFill>
                  <a:srgbClr val="00B050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Повторное посещения </a:t>
            </a:r>
            <a:endParaRPr lang="en-US" sz="1100" b="1" dirty="0">
              <a:solidFill>
                <a:srgbClr val="00B050"/>
              </a:solidFill>
              <a:latin typeface="Montserrat Regular" panose="00000500000000000000" pitchFamily="2" charset="-52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B050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(ДН через 3 </a:t>
            </a:r>
            <a:r>
              <a:rPr lang="ru-RU" sz="1100" b="1" dirty="0" err="1">
                <a:solidFill>
                  <a:srgbClr val="00B050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мес</a:t>
            </a:r>
            <a:r>
              <a:rPr lang="ru-RU" sz="1100" b="1" dirty="0">
                <a:solidFill>
                  <a:srgbClr val="00B050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 после постановки на учет)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74A965A3-9625-6AC9-638E-89850C94579A}"/>
              </a:ext>
            </a:extLst>
          </p:cNvPr>
          <p:cNvSpPr/>
          <p:nvPr/>
        </p:nvSpPr>
        <p:spPr>
          <a:xfrm>
            <a:off x="7117200" y="4037442"/>
            <a:ext cx="3274314" cy="526459"/>
          </a:xfrm>
          <a:prstGeom prst="roundRect">
            <a:avLst/>
          </a:prstGeom>
          <a:noFill/>
          <a:ln w="28575">
            <a:solidFill>
              <a:srgbClr val="2D4293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100" b="1" dirty="0">
                <a:solidFill>
                  <a:srgbClr val="00B050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Повторное посещения (ДН через 6 </a:t>
            </a:r>
            <a:r>
              <a:rPr lang="ru-RU" sz="1100" b="1" dirty="0" err="1">
                <a:solidFill>
                  <a:srgbClr val="00B050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мес</a:t>
            </a:r>
            <a:r>
              <a:rPr lang="ru-RU" sz="1100" b="1" dirty="0">
                <a:solidFill>
                  <a:srgbClr val="00B050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 после постановки на учет) с учетом посещения диетолога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F6A6D63F-94A2-5570-47CE-53BE73BC24E2}"/>
              </a:ext>
            </a:extLst>
          </p:cNvPr>
          <p:cNvSpPr/>
          <p:nvPr/>
        </p:nvSpPr>
        <p:spPr>
          <a:xfrm>
            <a:off x="10573584" y="4037298"/>
            <a:ext cx="1518857" cy="2753589"/>
          </a:xfrm>
          <a:prstGeom prst="roundRect">
            <a:avLst/>
          </a:prstGeom>
          <a:noFill/>
          <a:ln w="28575">
            <a:solidFill>
              <a:srgbClr val="2D4293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100" b="1" dirty="0">
                <a:solidFill>
                  <a:srgbClr val="00B050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Повторное посещения </a:t>
            </a:r>
          </a:p>
          <a:p>
            <a:pPr lvl="0" algn="ctr"/>
            <a:r>
              <a:rPr lang="ru-RU" sz="1100" b="1" dirty="0">
                <a:solidFill>
                  <a:srgbClr val="00B050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(ДН через 12 </a:t>
            </a:r>
            <a:r>
              <a:rPr lang="ru-RU" sz="1100" b="1" dirty="0" err="1">
                <a:solidFill>
                  <a:srgbClr val="00B050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мес</a:t>
            </a:r>
            <a:r>
              <a:rPr lang="ru-RU" sz="1100" b="1" dirty="0">
                <a:solidFill>
                  <a:srgbClr val="00B050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 после постановки на учет)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FB751353-BD40-CBD9-0195-42A8993CE6DB}"/>
              </a:ext>
            </a:extLst>
          </p:cNvPr>
          <p:cNvSpPr/>
          <p:nvPr/>
        </p:nvSpPr>
        <p:spPr>
          <a:xfrm>
            <a:off x="3757790" y="4622126"/>
            <a:ext cx="3274314" cy="2168762"/>
          </a:xfrm>
          <a:prstGeom prst="roundRect">
            <a:avLst>
              <a:gd name="adj" fmla="val 11987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(осмотр) врачом/фельдшером центра здоровья для взрослых</a:t>
            </a:r>
          </a:p>
          <a:p>
            <a:pPr marL="285750" lvl="0" indent="-285750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пациента по теме ЗОЖ </a:t>
            </a:r>
          </a:p>
          <a:p>
            <a:pPr marL="285750" lvl="0" indent="-285750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пациента по вопросам питания</a:t>
            </a:r>
          </a:p>
          <a:p>
            <a:pPr marL="285750" lvl="0" indent="-285750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sz="9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биоимпедансометрии</a:t>
            </a:r>
            <a:endParaRPr lang="ru-RU" sz="9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антропометрии (рост, вес, окружность талии, окружность бедер, вычисление ИМТ)</a:t>
            </a:r>
          </a:p>
          <a:p>
            <a:pPr marL="285750" lvl="0" indent="-285750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динамометрии</a:t>
            </a:r>
          </a:p>
          <a:p>
            <a:pPr marL="285750" lvl="0" indent="-285750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исследования при помощи </a:t>
            </a:r>
            <a:r>
              <a:rPr lang="ru-RU" sz="9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смокелайзера</a:t>
            </a:r>
            <a:endParaRPr lang="ru-RU" sz="9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спирометрии</a:t>
            </a:r>
          </a:p>
          <a:p>
            <a:pPr marL="285750" lvl="0" indent="-285750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пульсоксиметрии/ применение </a:t>
            </a:r>
            <a:r>
              <a:rPr lang="ru-RU" sz="9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ангиоскана</a:t>
            </a:r>
            <a:endParaRPr lang="ru-RU" sz="9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Осмотр (консультация) психологом (по показаниям)</a:t>
            </a:r>
          </a:p>
          <a:p>
            <a:pPr marL="285750" lvl="0" indent="-285750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Осмотр (консультация) врачом-диетологом (по показаниям)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BA83AE7C-A8D7-DD82-676C-7E251A8404DA}"/>
              </a:ext>
            </a:extLst>
          </p:cNvPr>
          <p:cNvSpPr/>
          <p:nvPr/>
        </p:nvSpPr>
        <p:spPr>
          <a:xfrm>
            <a:off x="7117200" y="4622126"/>
            <a:ext cx="3274314" cy="2168762"/>
          </a:xfrm>
          <a:prstGeom prst="roundRect">
            <a:avLst>
              <a:gd name="adj" fmla="val 11987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0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(осмотр) врачом/фельдшером центра здоровья для взрослых</a:t>
            </a:r>
          </a:p>
          <a:p>
            <a:pPr marL="285750" lvl="0" indent="-285750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0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sz="105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биоимпедансометрии</a:t>
            </a:r>
            <a:endParaRPr lang="ru-RU" sz="105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0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антропометрии (рост, вес, окружность талии, окружность бедер, вычисление ИМТ)</a:t>
            </a:r>
          </a:p>
          <a:p>
            <a:pPr marL="285750" lvl="0" indent="-285750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0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динамометрии</a:t>
            </a:r>
          </a:p>
          <a:p>
            <a:pPr marL="285750" lvl="0" indent="-285750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0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исследования при помощи </a:t>
            </a:r>
            <a:r>
              <a:rPr lang="ru-RU" sz="105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смокелайзера</a:t>
            </a:r>
            <a:endParaRPr lang="ru-RU" sz="105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0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спирометрии</a:t>
            </a:r>
          </a:p>
          <a:p>
            <a:pPr marL="285750" lvl="0" indent="-285750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0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пульсоксиметрии/ применение </a:t>
            </a:r>
            <a:r>
              <a:rPr lang="ru-RU" sz="105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ангиоскана</a:t>
            </a:r>
            <a:endParaRPr lang="ru-RU" sz="105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2641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Скругленный прямоугольник 42"/>
          <p:cNvSpPr/>
          <p:nvPr/>
        </p:nvSpPr>
        <p:spPr>
          <a:xfrm>
            <a:off x="36673" y="1233605"/>
            <a:ext cx="1533723" cy="1146233"/>
          </a:xfrm>
          <a:prstGeom prst="roundRect">
            <a:avLst/>
          </a:prstGeom>
          <a:solidFill>
            <a:srgbClr val="2D429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4000" rIns="0" bIns="24000" rtlCol="0" anchor="ctr"/>
          <a:lstStyle/>
          <a:p>
            <a:pPr algn="ctr">
              <a:lnSpc>
                <a:spcPct val="80000"/>
              </a:lnSpc>
            </a:pPr>
            <a:r>
              <a:rPr lang="ru-RU" sz="1100" b="1" kern="0" dirty="0">
                <a:solidFill>
                  <a:schemeClr val="bg1"/>
                </a:solidFill>
                <a:latin typeface="Montserrat Regular" panose="00000500000000000000" pitchFamily="2" charset="-52"/>
              </a:rPr>
              <a:t>Дифференци-рованный подушевой норматив </a:t>
            </a:r>
          </a:p>
          <a:p>
            <a:pPr algn="ctr">
              <a:lnSpc>
                <a:spcPct val="80000"/>
              </a:lnSpc>
            </a:pPr>
            <a:r>
              <a:rPr lang="ru-RU" sz="1100" b="1" kern="0" dirty="0">
                <a:solidFill>
                  <a:schemeClr val="bg1"/>
                </a:solidFill>
                <a:latin typeface="Montserrat Regular" panose="00000500000000000000" pitchFamily="2" charset="-52"/>
              </a:rPr>
              <a:t>(ДПН)</a:t>
            </a:r>
          </a:p>
        </p:txBody>
      </p:sp>
      <p:sp>
        <p:nvSpPr>
          <p:cNvPr id="44" name="Равно 43"/>
          <p:cNvSpPr/>
          <p:nvPr/>
        </p:nvSpPr>
        <p:spPr>
          <a:xfrm>
            <a:off x="1554237" y="1543074"/>
            <a:ext cx="306887" cy="336572"/>
          </a:xfrm>
          <a:prstGeom prst="mathEqual">
            <a:avLst/>
          </a:prstGeom>
          <a:solidFill>
            <a:srgbClr val="59B27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098091" y="1299321"/>
            <a:ext cx="1448156" cy="870409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2D429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4000" rIns="0" bIns="24000" rtlCol="0" anchor="ctr"/>
          <a:lstStyle/>
          <a:p>
            <a:pPr algn="ctr">
              <a:lnSpc>
                <a:spcPct val="80000"/>
              </a:lnSpc>
            </a:pPr>
            <a:r>
              <a:rPr lang="ru-RU" sz="1100" kern="0" dirty="0">
                <a:solidFill>
                  <a:prstClr val="black"/>
                </a:solidFill>
                <a:latin typeface="Montserrat Regular" panose="00000500000000000000" pitchFamily="2" charset="-52"/>
              </a:rPr>
              <a:t>Коэффициент половозрастного состава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1851124" y="1371781"/>
            <a:ext cx="708339" cy="586635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2D429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4000" rIns="0" bIns="24000" rtlCol="0" anchor="ctr"/>
          <a:lstStyle/>
          <a:p>
            <a:pPr algn="ctr">
              <a:lnSpc>
                <a:spcPct val="80000"/>
              </a:lnSpc>
            </a:pPr>
            <a:r>
              <a:rPr lang="ru-RU" sz="1100" kern="0" dirty="0">
                <a:solidFill>
                  <a:prstClr val="black"/>
                </a:solidFill>
                <a:latin typeface="Montserrat Regular" panose="00000500000000000000" pitchFamily="2" charset="-52"/>
              </a:rPr>
              <a:t>Базовый ПНФ</a:t>
            </a: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7179937" y="965752"/>
            <a:ext cx="3127900" cy="1855465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2D429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4000" rIns="0" bIns="24000" rtlCol="0" anchor="ctr"/>
          <a:lstStyle/>
          <a:p>
            <a:pPr algn="ctr">
              <a:lnSpc>
                <a:spcPct val="80000"/>
              </a:lnSpc>
            </a:pPr>
            <a:r>
              <a:rPr lang="ru-RU" sz="1100" kern="0" dirty="0">
                <a:solidFill>
                  <a:prstClr val="black"/>
                </a:solidFill>
                <a:latin typeface="Montserrat Regular" panose="00000500000000000000" pitchFamily="2" charset="-52"/>
              </a:rPr>
              <a:t>Коэффициент дифференциации на прикрепившихся к медицинской организации лиц с учетом наличия подразделений, расположенных в сельской местности, отдаленных территориях, поселках городского типа и малых городах с численностью населения до 50 тысяч человек, и расходов на их содержание и оплату труда персонала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2733135" y="1312903"/>
            <a:ext cx="1168751" cy="865432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2D429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4000" rIns="0" bIns="24000" rtlCol="0" anchor="ctr"/>
          <a:lstStyle/>
          <a:p>
            <a:pPr algn="ctr">
              <a:lnSpc>
                <a:spcPct val="80000"/>
              </a:lnSpc>
            </a:pPr>
            <a:r>
              <a:rPr lang="ru-RU" sz="1100" kern="0" dirty="0">
                <a:solidFill>
                  <a:prstClr val="black"/>
                </a:solidFill>
                <a:latin typeface="Montserrat Regular" panose="00000500000000000000" pitchFamily="2" charset="-52"/>
              </a:rPr>
              <a:t>Коэффициент уровня расходов МО</a:t>
            </a:r>
          </a:p>
          <a:p>
            <a:pPr algn="ctr">
              <a:lnSpc>
                <a:spcPct val="80000"/>
              </a:lnSpc>
            </a:pPr>
            <a:r>
              <a:rPr lang="ru-RU" sz="1100" kern="0" dirty="0">
                <a:solidFill>
                  <a:prstClr val="black"/>
                </a:solidFill>
                <a:latin typeface="Montserrat Regular" panose="00000500000000000000" pitchFamily="2" charset="-52"/>
              </a:rPr>
              <a:t>(</a:t>
            </a:r>
            <a:r>
              <a:rPr lang="ru-RU" sz="1100" kern="0" dirty="0" err="1">
                <a:solidFill>
                  <a:prstClr val="black"/>
                </a:solidFill>
                <a:latin typeface="Montserrat Regular" panose="00000500000000000000" pitchFamily="2" charset="-52"/>
              </a:rPr>
              <a:t>Кдур</a:t>
            </a:r>
            <a:r>
              <a:rPr lang="ru-RU" sz="1100" kern="0" dirty="0">
                <a:solidFill>
                  <a:prstClr val="black"/>
                </a:solidFill>
                <a:latin typeface="Montserrat Regular" panose="00000500000000000000" pitchFamily="2" charset="-52"/>
              </a:rPr>
              <a:t>)</a:t>
            </a:r>
          </a:p>
        </p:txBody>
      </p:sp>
      <p:sp>
        <p:nvSpPr>
          <p:cNvPr id="51" name="Умножение 50"/>
          <p:cNvSpPr/>
          <p:nvPr/>
        </p:nvSpPr>
        <p:spPr>
          <a:xfrm>
            <a:off x="2541813" y="1609734"/>
            <a:ext cx="229924" cy="232503"/>
          </a:xfrm>
          <a:prstGeom prst="mathMultiply">
            <a:avLst/>
          </a:prstGeom>
          <a:solidFill>
            <a:srgbClr val="59B27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52" name="Умножение 51"/>
          <p:cNvSpPr/>
          <p:nvPr/>
        </p:nvSpPr>
        <p:spPr>
          <a:xfrm>
            <a:off x="5557310" y="1635827"/>
            <a:ext cx="229924" cy="239131"/>
          </a:xfrm>
          <a:prstGeom prst="mathMultiply">
            <a:avLst/>
          </a:prstGeom>
          <a:solidFill>
            <a:srgbClr val="59B27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53" name="Умножение 52"/>
          <p:cNvSpPr/>
          <p:nvPr/>
        </p:nvSpPr>
        <p:spPr>
          <a:xfrm>
            <a:off x="3885027" y="1609734"/>
            <a:ext cx="229924" cy="232503"/>
          </a:xfrm>
          <a:prstGeom prst="mathMultiply">
            <a:avLst/>
          </a:prstGeom>
          <a:solidFill>
            <a:srgbClr val="59B27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92" name="Скругленный прямоугольник 91"/>
          <p:cNvSpPr/>
          <p:nvPr/>
        </p:nvSpPr>
        <p:spPr>
          <a:xfrm>
            <a:off x="5766042" y="1044903"/>
            <a:ext cx="1206669" cy="1332388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2D429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4000" rIns="0" bIns="24000" rtlCol="0" anchor="ctr"/>
          <a:lstStyle/>
          <a:p>
            <a:pPr algn="ctr">
              <a:lnSpc>
                <a:spcPct val="80000"/>
              </a:lnSpc>
            </a:pPr>
            <a:r>
              <a:rPr lang="ru-RU" sz="1100" kern="0" dirty="0">
                <a:solidFill>
                  <a:prstClr val="black"/>
                </a:solidFill>
                <a:latin typeface="Montserrat Regular" panose="00000500000000000000" pitchFamily="2" charset="-52"/>
              </a:rPr>
              <a:t>Коэффициент достижения целевых показателей уровня з/п</a:t>
            </a:r>
          </a:p>
          <a:p>
            <a:pPr algn="ctr">
              <a:lnSpc>
                <a:spcPct val="80000"/>
              </a:lnSpc>
            </a:pPr>
            <a:r>
              <a:rPr lang="ru-RU" sz="1100" kern="0" dirty="0">
                <a:solidFill>
                  <a:prstClr val="black"/>
                </a:solidFill>
                <a:latin typeface="Montserrat Regular" panose="00000500000000000000" pitchFamily="2" charset="-52"/>
              </a:rPr>
              <a:t>(</a:t>
            </a:r>
            <a:r>
              <a:rPr lang="ru-RU" sz="1100" kern="0" dirty="0" err="1">
                <a:solidFill>
                  <a:prstClr val="black"/>
                </a:solidFill>
                <a:latin typeface="Montserrat Regular" panose="00000500000000000000" pitchFamily="2" charset="-52"/>
              </a:rPr>
              <a:t>КДзп</a:t>
            </a:r>
            <a:r>
              <a:rPr lang="ru-RU" sz="1100" kern="0" dirty="0">
                <a:solidFill>
                  <a:prstClr val="black"/>
                </a:solidFill>
                <a:latin typeface="Montserrat Regular" panose="00000500000000000000" pitchFamily="2" charset="-52"/>
              </a:rPr>
              <a:t>)</a:t>
            </a:r>
          </a:p>
        </p:txBody>
      </p:sp>
      <p:sp>
        <p:nvSpPr>
          <p:cNvPr id="95" name="Умножение 94"/>
          <p:cNvSpPr/>
          <p:nvPr/>
        </p:nvSpPr>
        <p:spPr>
          <a:xfrm>
            <a:off x="6962582" y="1635827"/>
            <a:ext cx="229924" cy="239131"/>
          </a:xfrm>
          <a:prstGeom prst="mathMultiply">
            <a:avLst/>
          </a:prstGeom>
          <a:solidFill>
            <a:srgbClr val="59B27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7" name="Умножение 94">
            <a:extLst>
              <a:ext uri="{FF2B5EF4-FFF2-40B4-BE49-F238E27FC236}">
                <a16:creationId xmlns:a16="http://schemas.microsoft.com/office/drawing/2014/main" xmlns="" id="{BA10D18F-E673-0894-3294-B211E0DFD227}"/>
              </a:ext>
            </a:extLst>
          </p:cNvPr>
          <p:cNvSpPr/>
          <p:nvPr/>
        </p:nvSpPr>
        <p:spPr>
          <a:xfrm>
            <a:off x="10307759" y="1711096"/>
            <a:ext cx="229924" cy="239131"/>
          </a:xfrm>
          <a:prstGeom prst="mathMultiply">
            <a:avLst/>
          </a:prstGeom>
          <a:solidFill>
            <a:srgbClr val="59B27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13" name="Скругленный прямоугольник 91">
            <a:extLst>
              <a:ext uri="{FF2B5EF4-FFF2-40B4-BE49-F238E27FC236}">
                <a16:creationId xmlns:a16="http://schemas.microsoft.com/office/drawing/2014/main" xmlns="" id="{7952EDC5-F13A-F9AE-EF9B-E52DC6A406EC}"/>
              </a:ext>
            </a:extLst>
          </p:cNvPr>
          <p:cNvSpPr/>
          <p:nvPr/>
        </p:nvSpPr>
        <p:spPr>
          <a:xfrm>
            <a:off x="10516568" y="1107771"/>
            <a:ext cx="1639920" cy="1332388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2D429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4000" rIns="0" bIns="24000" rtlCol="0" anchor="ctr"/>
          <a:lstStyle/>
          <a:p>
            <a:pPr algn="ctr">
              <a:lnSpc>
                <a:spcPct val="80000"/>
              </a:lnSpc>
            </a:pPr>
            <a:r>
              <a:rPr lang="ru-RU" sz="1100" kern="0" dirty="0">
                <a:solidFill>
                  <a:prstClr val="black"/>
                </a:solidFill>
                <a:latin typeface="Montserrat Regular" panose="00000500000000000000" pitchFamily="2" charset="-52"/>
              </a:rPr>
              <a:t>Коэффициент дифференциации</a:t>
            </a:r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xmlns="" id="{376209FD-AB45-AAD1-4FCE-FEF4B1D24C81}"/>
              </a:ext>
            </a:extLst>
          </p:cNvPr>
          <p:cNvGrpSpPr/>
          <p:nvPr/>
        </p:nvGrpSpPr>
        <p:grpSpPr>
          <a:xfrm>
            <a:off x="277889" y="3645718"/>
            <a:ext cx="6034579" cy="920636"/>
            <a:chOff x="217688" y="1198271"/>
            <a:chExt cx="5858582" cy="1667230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580CD15D-DE52-6BE7-E824-F386C9A23C84}"/>
                </a:ext>
              </a:extLst>
            </p:cNvPr>
            <p:cNvSpPr txBox="1"/>
            <p:nvPr/>
          </p:nvSpPr>
          <p:spPr>
            <a:xfrm>
              <a:off x="3669992" y="1720643"/>
              <a:ext cx="47961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dirty="0">
                  <a:latin typeface="Montserrat" panose="00000500000000000000" pitchFamily="2" charset="-52"/>
                </a:rPr>
                <a:t>&lt;</a:t>
              </a:r>
              <a:endParaRPr lang="ru-RU" sz="4000" dirty="0">
                <a:latin typeface="Montserrat" panose="00000500000000000000" pitchFamily="2" charset="-52"/>
              </a:endParaRPr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xmlns="" id="{8B7661EC-F8BE-D9DA-BD22-2DEB6EAB9B12}"/>
                </a:ext>
              </a:extLst>
            </p:cNvPr>
            <p:cNvSpPr/>
            <p:nvPr/>
          </p:nvSpPr>
          <p:spPr>
            <a:xfrm>
              <a:off x="4204062" y="1211965"/>
              <a:ext cx="1872208" cy="1653536"/>
            </a:xfrm>
            <a:prstGeom prst="rect">
              <a:avLst/>
            </a:prstGeom>
            <a:solidFill>
              <a:srgbClr val="2D4293"/>
            </a:solidFill>
            <a:ln>
              <a:solidFill>
                <a:srgbClr val="2D429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b="1" kern="0" dirty="0">
                  <a:solidFill>
                    <a:schemeClr val="bg1"/>
                  </a:solidFill>
                  <a:latin typeface="Montserrat Regular" panose="00000500000000000000" pitchFamily="2" charset="-52"/>
                </a:rPr>
                <a:t>Дифференцированный подушевой норматив </a:t>
              </a:r>
            </a:p>
            <a:p>
              <a:pPr algn="ctr"/>
              <a:r>
                <a:rPr lang="ru-RU" sz="1100" b="1" kern="0" dirty="0">
                  <a:solidFill>
                    <a:schemeClr val="bg1"/>
                  </a:solidFill>
                  <a:latin typeface="Montserrat Regular" panose="00000500000000000000" pitchFamily="2" charset="-52"/>
                </a:rPr>
                <a:t>центральной районной больницы</a:t>
              </a:r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xmlns="" id="{BD9D1B03-D8CD-E460-138C-9ED05D555492}"/>
                </a:ext>
              </a:extLst>
            </p:cNvPr>
            <p:cNvSpPr/>
            <p:nvPr/>
          </p:nvSpPr>
          <p:spPr>
            <a:xfrm>
              <a:off x="217688" y="1198271"/>
              <a:ext cx="3397852" cy="1653536"/>
            </a:xfrm>
            <a:prstGeom prst="rect">
              <a:avLst/>
            </a:prstGeom>
            <a:solidFill>
              <a:srgbClr val="2D4293"/>
            </a:solidFill>
            <a:ln>
              <a:solidFill>
                <a:srgbClr val="2D429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b="1" kern="0" dirty="0">
                  <a:solidFill>
                    <a:schemeClr val="bg1"/>
                  </a:solidFill>
                  <a:latin typeface="Montserrat Regular" panose="00000500000000000000" pitchFamily="2" charset="-52"/>
                </a:rPr>
                <a:t>Дифференцированный подушевой норматив городской поликлиники, обслуживающей </a:t>
              </a:r>
            </a:p>
            <a:p>
              <a:pPr algn="ctr"/>
              <a:r>
                <a:rPr lang="ru-RU" sz="1100" b="1" kern="0" dirty="0">
                  <a:solidFill>
                    <a:schemeClr val="bg1"/>
                  </a:solidFill>
                  <a:latin typeface="Montserrat Regular" panose="00000500000000000000" pitchFamily="2" charset="-52"/>
                </a:rPr>
                <a:t>взрослое население</a:t>
              </a:r>
            </a:p>
          </p:txBody>
        </p:sp>
      </p:grpSp>
      <p:grpSp>
        <p:nvGrpSpPr>
          <p:cNvPr id="28" name="Группа 27">
            <a:extLst>
              <a:ext uri="{FF2B5EF4-FFF2-40B4-BE49-F238E27FC236}">
                <a16:creationId xmlns:a16="http://schemas.microsoft.com/office/drawing/2014/main" xmlns="" id="{C5EEC857-FAFB-1FF7-83AF-800B15068E7C}"/>
              </a:ext>
            </a:extLst>
          </p:cNvPr>
          <p:cNvGrpSpPr/>
          <p:nvPr/>
        </p:nvGrpSpPr>
        <p:grpSpPr>
          <a:xfrm>
            <a:off x="277891" y="4916790"/>
            <a:ext cx="6034576" cy="1669932"/>
            <a:chOff x="-4796050" y="2136848"/>
            <a:chExt cx="5858582" cy="1673080"/>
          </a:xfrm>
        </p:grpSpPr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4035DE3D-67CC-7CDF-1C35-B61614A5ED05}"/>
                </a:ext>
              </a:extLst>
            </p:cNvPr>
            <p:cNvSpPr/>
            <p:nvPr/>
          </p:nvSpPr>
          <p:spPr>
            <a:xfrm>
              <a:off x="-2598153" y="2146141"/>
              <a:ext cx="1563016" cy="1653536"/>
            </a:xfrm>
            <a:prstGeom prst="rect">
              <a:avLst/>
            </a:prstGeom>
            <a:solidFill>
              <a:srgbClr val="2D4293"/>
            </a:solidFill>
            <a:ln>
              <a:solidFill>
                <a:srgbClr val="2D429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b="1" kern="0" dirty="0">
                  <a:solidFill>
                    <a:schemeClr val="bg1"/>
                  </a:solidFill>
                  <a:latin typeface="Montserrat Regular" panose="00000500000000000000" pitchFamily="2" charset="-52"/>
                </a:rPr>
                <a:t>Дифференцированный подушевой норматив федеральной МО </a:t>
              </a:r>
            </a:p>
            <a:p>
              <a:pPr algn="ctr"/>
              <a:r>
                <a:rPr lang="ru-RU" sz="800" b="1" i="1" kern="0" dirty="0">
                  <a:solidFill>
                    <a:schemeClr val="bg1"/>
                  </a:solidFill>
                  <a:latin typeface="Montserrat Regular" panose="00000500000000000000" pitchFamily="2" charset="-52"/>
                </a:rPr>
                <a:t>кроме образовательных организаций высшего образования</a:t>
              </a:r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xmlns="" id="{6D7F5E9C-6362-5249-32CA-7ECF7C4976D2}"/>
                </a:ext>
              </a:extLst>
            </p:cNvPr>
            <p:cNvSpPr/>
            <p:nvPr/>
          </p:nvSpPr>
          <p:spPr>
            <a:xfrm>
              <a:off x="-940419" y="2156392"/>
              <a:ext cx="2002951" cy="1653536"/>
            </a:xfrm>
            <a:prstGeom prst="rect">
              <a:avLst/>
            </a:prstGeom>
            <a:solidFill>
              <a:srgbClr val="2D4293"/>
            </a:solidFill>
            <a:ln>
              <a:solidFill>
                <a:srgbClr val="2D429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b="1" kern="0" dirty="0">
                  <a:solidFill>
                    <a:schemeClr val="bg1"/>
                  </a:solidFill>
                  <a:latin typeface="Montserrat Regular" panose="00000500000000000000" pitchFamily="2" charset="-52"/>
                </a:rPr>
                <a:t>Дифференцированный подушевой норматив негосударственной МО единственной </a:t>
              </a:r>
            </a:p>
            <a:p>
              <a:pPr algn="ctr"/>
              <a:r>
                <a:rPr lang="ru-RU" sz="1100" b="1" kern="0" dirty="0">
                  <a:solidFill>
                    <a:schemeClr val="bg1"/>
                  </a:solidFill>
                  <a:latin typeface="Montserrat Regular" panose="00000500000000000000" pitchFamily="2" charset="-52"/>
                </a:rPr>
                <a:t>в конкретном населенном пункте </a:t>
              </a:r>
            </a:p>
          </p:txBody>
        </p:sp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xmlns="" id="{95224387-005F-F689-FF36-9B2E9051D9F0}"/>
                </a:ext>
              </a:extLst>
            </p:cNvPr>
            <p:cNvSpPr/>
            <p:nvPr/>
          </p:nvSpPr>
          <p:spPr>
            <a:xfrm>
              <a:off x="-4796050" y="2136848"/>
              <a:ext cx="1872207" cy="1653536"/>
            </a:xfrm>
            <a:prstGeom prst="rect">
              <a:avLst/>
            </a:prstGeom>
            <a:solidFill>
              <a:srgbClr val="2D4293"/>
            </a:solidFill>
            <a:ln>
              <a:solidFill>
                <a:srgbClr val="2D429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b="1" kern="0" dirty="0">
                  <a:solidFill>
                    <a:schemeClr val="bg1"/>
                  </a:solidFill>
                  <a:latin typeface="Montserrat Regular" panose="00000500000000000000" pitchFamily="2" charset="-52"/>
                </a:rPr>
                <a:t>Дифференцированный подушевой норматив МО, расположенных в крупных городах - административном центре (столице)</a:t>
              </a: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7E32D38C-4F8A-86DA-A9AD-7031632B6DF9}"/>
              </a:ext>
            </a:extLst>
          </p:cNvPr>
          <p:cNvSpPr txBox="1"/>
          <p:nvPr/>
        </p:nvSpPr>
        <p:spPr>
          <a:xfrm>
            <a:off x="5874284" y="4245010"/>
            <a:ext cx="6199573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28650" lvl="1" indent="-171450">
              <a:buFontTx/>
              <a:buChar char="-"/>
            </a:pPr>
            <a:r>
              <a:rPr lang="ru-RU" sz="1100" kern="0" dirty="0">
                <a:solidFill>
                  <a:prstClr val="black"/>
                </a:solidFill>
                <a:latin typeface="Montserrat Regular" panose="00000500000000000000" pitchFamily="2" charset="-52"/>
              </a:rPr>
              <a:t>медицинские организации, обслуживающие только детское население</a:t>
            </a:r>
          </a:p>
          <a:p>
            <a:pPr marL="628650" lvl="1" indent="-171450">
              <a:buFontTx/>
              <a:buChar char="-"/>
            </a:pPr>
            <a:endParaRPr lang="ru-RU" sz="1100" kern="0" dirty="0">
              <a:solidFill>
                <a:prstClr val="black"/>
              </a:solidFill>
              <a:latin typeface="Montserrat Regular" panose="00000500000000000000" pitchFamily="2" charset="-52"/>
            </a:endParaRPr>
          </a:p>
          <a:p>
            <a:pPr marL="628650" lvl="1" indent="-171450">
              <a:buFontTx/>
              <a:buChar char="-"/>
            </a:pPr>
            <a:r>
              <a:rPr lang="ru-RU" sz="1100" u="sng" kern="0" dirty="0">
                <a:solidFill>
                  <a:prstClr val="black"/>
                </a:solidFill>
                <a:latin typeface="Montserrat Regular" panose="00000500000000000000" pitchFamily="2" charset="-52"/>
              </a:rPr>
              <a:t>федеральные медицинские организации </a:t>
            </a:r>
            <a:r>
              <a:rPr lang="ru-RU" sz="1100" kern="0" dirty="0">
                <a:solidFill>
                  <a:prstClr val="black"/>
                </a:solidFill>
                <a:latin typeface="Montserrat Regular" panose="00000500000000000000" pitchFamily="2" charset="-52"/>
              </a:rPr>
              <a:t>(за исключением образовательных организаций высшего образования)</a:t>
            </a:r>
          </a:p>
          <a:p>
            <a:pPr marL="628650" lvl="1" indent="-171450">
              <a:buFontTx/>
              <a:buChar char="-"/>
            </a:pPr>
            <a:endParaRPr lang="en-US" sz="1100" kern="0" dirty="0">
              <a:solidFill>
                <a:prstClr val="black"/>
              </a:solidFill>
              <a:latin typeface="Montserrat Regular" panose="00000500000000000000" pitchFamily="2" charset="-52"/>
            </a:endParaRPr>
          </a:p>
          <a:p>
            <a:pPr marL="628650" lvl="1" indent="-171450">
              <a:buFontTx/>
              <a:buChar char="-"/>
            </a:pPr>
            <a:r>
              <a:rPr lang="ru-RU" sz="1100" kern="0" dirty="0">
                <a:solidFill>
                  <a:prstClr val="black"/>
                </a:solidFill>
                <a:latin typeface="Montserrat Regular" panose="00000500000000000000" pitchFamily="2" charset="-52"/>
              </a:rPr>
              <a:t>негосударственные медицинские организации, единственные </a:t>
            </a:r>
            <a:br>
              <a:rPr lang="ru-RU" sz="1100" kern="0" dirty="0">
                <a:solidFill>
                  <a:prstClr val="black"/>
                </a:solidFill>
                <a:latin typeface="Montserrat Regular" panose="00000500000000000000" pitchFamily="2" charset="-52"/>
              </a:rPr>
            </a:br>
            <a:r>
              <a:rPr lang="ru-RU" sz="1100" kern="0" dirty="0">
                <a:solidFill>
                  <a:prstClr val="black"/>
                </a:solidFill>
                <a:latin typeface="Montserrat Regular" panose="00000500000000000000" pitchFamily="2" charset="-52"/>
              </a:rPr>
              <a:t>в конкретном населенном пункте</a:t>
            </a:r>
          </a:p>
          <a:p>
            <a:pPr marL="628650" lvl="1" indent="-171450">
              <a:buFontTx/>
              <a:buChar char="-"/>
            </a:pPr>
            <a:endParaRPr lang="ru-RU" sz="1100" kern="0" dirty="0">
              <a:solidFill>
                <a:prstClr val="black"/>
              </a:solidFill>
              <a:latin typeface="Montserrat Regular" panose="00000500000000000000" pitchFamily="2" charset="-52"/>
            </a:endParaRPr>
          </a:p>
          <a:p>
            <a:pPr marL="628650" lvl="1" indent="-171450">
              <a:buFontTx/>
              <a:buChar char="-"/>
            </a:pPr>
            <a:r>
              <a:rPr lang="ru-RU" sz="1100" kern="0" dirty="0">
                <a:solidFill>
                  <a:prstClr val="black"/>
                </a:solidFill>
                <a:latin typeface="Montserrat Regular" panose="00000500000000000000" pitchFamily="2" charset="-52"/>
              </a:rPr>
              <a:t>центральные районные, районные (в том числе межрайонные) </a:t>
            </a:r>
            <a:br>
              <a:rPr lang="ru-RU" sz="1100" kern="0" dirty="0">
                <a:solidFill>
                  <a:prstClr val="black"/>
                </a:solidFill>
                <a:latin typeface="Montserrat Regular" panose="00000500000000000000" pitchFamily="2" charset="-52"/>
              </a:rPr>
            </a:br>
            <a:r>
              <a:rPr lang="ru-RU" sz="1100" kern="0" dirty="0">
                <a:solidFill>
                  <a:prstClr val="black"/>
                </a:solidFill>
                <a:latin typeface="Montserrat Regular" panose="00000500000000000000" pitchFamily="2" charset="-52"/>
              </a:rPr>
              <a:t>и участковые больницы, обслуживающие взрослое население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8084EA86-C72C-B144-6CBA-10FA69BCAD37}"/>
              </a:ext>
            </a:extLst>
          </p:cNvPr>
          <p:cNvSpPr/>
          <p:nvPr/>
        </p:nvSpPr>
        <p:spPr>
          <a:xfrm>
            <a:off x="6972711" y="3430281"/>
            <a:ext cx="935021" cy="612652"/>
          </a:xfrm>
          <a:prstGeom prst="rect">
            <a:avLst/>
          </a:prstGeom>
          <a:solidFill>
            <a:srgbClr val="BE06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err="1">
                <a:latin typeface="Montserrat Regular" panose="00000500000000000000" pitchFamily="2" charset="-52"/>
              </a:rPr>
              <a:t>КДзп</a:t>
            </a:r>
            <a:endParaRPr lang="ru-RU" sz="1400" b="1" dirty="0">
              <a:latin typeface="Montserrat Regular" panose="00000500000000000000" pitchFamily="2" charset="-52"/>
            </a:endParaRP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xmlns="" id="{A0CE9F7B-609C-E26D-C14F-42F6EFDFDE04}"/>
              </a:ext>
            </a:extLst>
          </p:cNvPr>
          <p:cNvSpPr/>
          <p:nvPr/>
        </p:nvSpPr>
        <p:spPr>
          <a:xfrm>
            <a:off x="7962812" y="3435607"/>
            <a:ext cx="935021" cy="612652"/>
          </a:xfrm>
          <a:prstGeom prst="rect">
            <a:avLst/>
          </a:prstGeom>
          <a:solidFill>
            <a:srgbClr val="BE06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err="1">
                <a:latin typeface="Montserrat Regular" panose="00000500000000000000" pitchFamily="2" charset="-52"/>
              </a:rPr>
              <a:t>КДур</a:t>
            </a:r>
            <a:endParaRPr lang="ru-RU" sz="1400" b="1" dirty="0">
              <a:latin typeface="Montserrat Regular" panose="00000500000000000000" pitchFamily="2" charset="-52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49173C5D-BEFC-7082-DDC4-EBF5DAD93BD8}"/>
              </a:ext>
            </a:extLst>
          </p:cNvPr>
          <p:cNvSpPr txBox="1"/>
          <p:nvPr/>
        </p:nvSpPr>
        <p:spPr>
          <a:xfrm>
            <a:off x="8974071" y="3384569"/>
            <a:ext cx="5353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Montserrat" panose="00000500000000000000" pitchFamily="2" charset="-52"/>
              </a:rPr>
              <a:t>≥</a:t>
            </a:r>
            <a:endParaRPr lang="ru-RU" sz="4000" dirty="0">
              <a:latin typeface="Montserrat" panose="00000500000000000000" pitchFamily="2" charset="-52"/>
            </a:endParaRPr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xmlns="" id="{45006B61-067D-201F-F6E4-E9A2D2C9A64C}"/>
              </a:ext>
            </a:extLst>
          </p:cNvPr>
          <p:cNvSpPr/>
          <p:nvPr/>
        </p:nvSpPr>
        <p:spPr>
          <a:xfrm>
            <a:off x="9509449" y="3424542"/>
            <a:ext cx="1564251" cy="612652"/>
          </a:xfrm>
          <a:prstGeom prst="rect">
            <a:avLst/>
          </a:prstGeom>
          <a:solidFill>
            <a:srgbClr val="59B27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Montserrat Regular" panose="00000500000000000000" pitchFamily="2" charset="-52"/>
              </a:rPr>
              <a:t>1,000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D618DEFB-915F-778E-7D32-790679C54CE8}"/>
              </a:ext>
            </a:extLst>
          </p:cNvPr>
          <p:cNvSpPr txBox="1"/>
          <p:nvPr/>
        </p:nvSpPr>
        <p:spPr>
          <a:xfrm>
            <a:off x="473266" y="2446521"/>
            <a:ext cx="5688488" cy="438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400" b="1" kern="0" dirty="0">
                <a:solidFill>
                  <a:prstClr val="black"/>
                </a:solidFill>
                <a:latin typeface="Montserrat Regular" panose="00000500000000000000" pitchFamily="2" charset="-52"/>
              </a:rPr>
              <a:t>Основные правила по расчету дифференцированного подушевого норматива финансирования 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9119E5F2-0656-E332-138E-C117A0522B61}"/>
              </a:ext>
            </a:extLst>
          </p:cNvPr>
          <p:cNvSpPr txBox="1"/>
          <p:nvPr/>
        </p:nvSpPr>
        <p:spPr>
          <a:xfrm>
            <a:off x="2134140" y="5238070"/>
            <a:ext cx="479618" cy="3908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Montserrat" panose="00000500000000000000" pitchFamily="2" charset="-52"/>
              </a:rPr>
              <a:t>&lt;</a:t>
            </a:r>
            <a:endParaRPr lang="ru-RU" sz="4000" dirty="0">
              <a:latin typeface="Montserrat" panose="00000500000000000000" pitchFamily="2" charset="-52"/>
            </a:endParaRPr>
          </a:p>
        </p:txBody>
      </p:sp>
      <p:sp>
        <p:nvSpPr>
          <p:cNvPr id="87" name="Прямоугольник 86">
            <a:extLst>
              <a:ext uri="{FF2B5EF4-FFF2-40B4-BE49-F238E27FC236}">
                <a16:creationId xmlns:a16="http://schemas.microsoft.com/office/drawing/2014/main" xmlns="" id="{B4FEC4EB-2918-3600-9AAA-560EBF0FD94E}"/>
              </a:ext>
            </a:extLst>
          </p:cNvPr>
          <p:cNvSpPr/>
          <p:nvPr/>
        </p:nvSpPr>
        <p:spPr>
          <a:xfrm>
            <a:off x="277891" y="2856027"/>
            <a:ext cx="6034577" cy="584775"/>
          </a:xfrm>
          <a:prstGeom prst="rect">
            <a:avLst/>
          </a:prstGeom>
          <a:solidFill>
            <a:srgbClr val="2D4293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ru-RU" sz="1600" b="1" dirty="0">
                <a:solidFill>
                  <a:schemeClr val="bg1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Базовый подушевой норматив финансирования</a:t>
            </a:r>
          </a:p>
          <a:p>
            <a:pPr algn="ctr" fontAlgn="ctr"/>
            <a:r>
              <a:rPr lang="ru-RU" sz="1600" b="1" dirty="0">
                <a:solidFill>
                  <a:schemeClr val="bg1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</a:rPr>
              <a:t>един для всех МО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A779906-5530-AF98-18D7-9A46AF7EE2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836" y="350620"/>
            <a:ext cx="11161240" cy="612068"/>
          </a:xfrm>
        </p:spPr>
        <p:txBody>
          <a:bodyPr>
            <a:noAutofit/>
          </a:bodyPr>
          <a:lstStyle/>
          <a:p>
            <a:r>
              <a:rPr lang="ru-RU" sz="2400" dirty="0"/>
              <a:t>Подушевое финансирование на прикрепившихся лиц в амбулаторных условиях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CDADD844-0CC8-87A1-FBBD-BF0DFF13F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B6436-B45E-42A8-BCD8-346DADC81700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27309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процесс 4"/>
          <p:cNvSpPr/>
          <p:nvPr/>
        </p:nvSpPr>
        <p:spPr>
          <a:xfrm>
            <a:off x="406401" y="406400"/>
            <a:ext cx="11341100" cy="6045200"/>
          </a:xfrm>
          <a:prstGeom prst="flowChartProcess">
            <a:avLst/>
          </a:prstGeom>
          <a:noFill/>
          <a:ln w="57150">
            <a:solidFill>
              <a:srgbClr val="2D42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32">
              <a:defRPr/>
            </a:pPr>
            <a:endParaRPr lang="ru-RU" sz="1867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6400" y="2628780"/>
            <a:ext cx="11341099" cy="1323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09">
              <a:defRPr/>
            </a:pPr>
            <a:r>
              <a:rPr lang="ru-RU" sz="2667" b="1" dirty="0">
                <a:latin typeface="Montserrat Bold"/>
                <a:sym typeface="Arial"/>
              </a:rPr>
              <a:t>ОПЛАТА СПЕЦИАЛИЗИРОВАННОЙ, В ТОМ ЧИСЛЕ ВЫСОКОТЕХНОЛОГИЧНОЙ, </a:t>
            </a:r>
          </a:p>
          <a:p>
            <a:pPr algn="ctr" defTabSz="914309">
              <a:defRPr/>
            </a:pPr>
            <a:r>
              <a:rPr lang="ru-RU" sz="2667" b="1" dirty="0">
                <a:latin typeface="Montserrat Bold"/>
                <a:sym typeface="Arial"/>
              </a:rPr>
              <a:t>МЕДИЦИНСКОЙ ПОМОЩИ</a:t>
            </a:r>
            <a:endParaRPr lang="ru-RU" sz="2667" b="1" dirty="0">
              <a:latin typeface="Montserrat Bold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 defTabSz="914332">
              <a:defRPr/>
            </a:pPr>
            <a:fld id="{7CAC48D7-4F4B-4B04-BC17-41C34ED25E82}" type="slidenum">
              <a:rPr lang="ru-RU">
                <a:solidFill>
                  <a:prstClr val="white"/>
                </a:solidFill>
                <a:latin typeface="Calibri"/>
              </a:rPr>
              <a:pPr defTabSz="914332">
                <a:defRPr/>
              </a:pPr>
              <a:t>13</a:t>
            </a:fld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Номер слайда 3">
            <a:extLst>
              <a:ext uri="{FF2B5EF4-FFF2-40B4-BE49-F238E27FC236}">
                <a16:creationId xmlns:a16="http://schemas.microsoft.com/office/drawing/2014/main" xmlns="" id="{0818B567-F130-70BC-9005-67DF7D6B183E}"/>
              </a:ext>
            </a:extLst>
          </p:cNvPr>
          <p:cNvSpPr txBox="1">
            <a:spLocks/>
          </p:cNvSpPr>
          <p:nvPr/>
        </p:nvSpPr>
        <p:spPr>
          <a:xfrm>
            <a:off x="11712624" y="41275"/>
            <a:ext cx="438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600" b="1" kern="1200">
                <a:solidFill>
                  <a:srgbClr val="2D4293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71CDE91-684F-4C54-9467-CC30E80CE155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54373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4ACFFAD-0A22-DB23-5740-0D04A17EB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836" y="396340"/>
            <a:ext cx="11161240" cy="612068"/>
          </a:xfrm>
        </p:spPr>
        <p:txBody>
          <a:bodyPr>
            <a:noAutofit/>
          </a:bodyPr>
          <a:lstStyle/>
          <a:p>
            <a:r>
              <a:rPr lang="ru-RU" sz="2400" dirty="0"/>
              <a:t>Нормативы финансовых затрат на единицу объема и нормативы объема медицинской помощи</a:t>
            </a:r>
          </a:p>
        </p:txBody>
      </p:sp>
      <p:sp>
        <p:nvSpPr>
          <p:cNvPr id="4" name="Номер слайда 35">
            <a:extLst>
              <a:ext uri="{FF2B5EF4-FFF2-40B4-BE49-F238E27FC236}">
                <a16:creationId xmlns:a16="http://schemas.microsoft.com/office/drawing/2014/main" xmlns="" id="{06D03615-39F9-6B60-4849-1C2639E04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/>
              <a:t>21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0" y="1142643"/>
            <a:ext cx="12192000" cy="369332"/>
          </a:xfrm>
          <a:prstGeom prst="rect">
            <a:avLst/>
          </a:prstGeom>
          <a:solidFill>
            <a:srgbClr val="2D4293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ru-RU" b="1" dirty="0">
                <a:solidFill>
                  <a:schemeClr val="bg1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Дневной стационар более 11 млн. случаев лечения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94AB09BB-A95D-D5B0-7A18-02477F670FB9}"/>
              </a:ext>
            </a:extLst>
          </p:cNvPr>
          <p:cNvSpPr/>
          <p:nvPr/>
        </p:nvSpPr>
        <p:spPr>
          <a:xfrm>
            <a:off x="2711624" y="3951081"/>
            <a:ext cx="4013412" cy="173487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ru-RU" sz="1100" b="1" dirty="0" err="1">
                <a:solidFill>
                  <a:srgbClr val="C00000"/>
                </a:solidFill>
                <a:latin typeface="Montserrat"/>
              </a:rPr>
              <a:t>предимплантационное</a:t>
            </a:r>
            <a:r>
              <a:rPr lang="ru-RU" sz="1100" b="1" dirty="0">
                <a:solidFill>
                  <a:srgbClr val="C00000"/>
                </a:solidFill>
                <a:latin typeface="Montserrat"/>
              </a:rPr>
              <a:t> генетическое исследование эмбриона на моногенные заболевания (А10.20.001.002) - </a:t>
            </a:r>
            <a:r>
              <a:rPr lang="ru-RU" sz="1100" b="1" dirty="0">
                <a:solidFill>
                  <a:srgbClr val="2D4293"/>
                </a:solidFill>
                <a:latin typeface="Montserrat"/>
              </a:rPr>
              <a:t>156 425,4 рублей</a:t>
            </a:r>
            <a:endParaRPr lang="ru-RU" sz="1100" dirty="0">
              <a:solidFill>
                <a:srgbClr val="2D4293"/>
              </a:solidFill>
            </a:endParaRPr>
          </a:p>
          <a:p>
            <a:pPr lvl="0"/>
            <a:endParaRPr lang="ru-RU" sz="1100" dirty="0">
              <a:solidFill>
                <a:srgbClr val="C00000"/>
              </a:solidFill>
            </a:endParaRPr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ru-RU" sz="1100" b="1" dirty="0" err="1">
                <a:solidFill>
                  <a:srgbClr val="C00000"/>
                </a:solidFill>
                <a:latin typeface="Montserrat"/>
              </a:rPr>
              <a:t>преимплантационное</a:t>
            </a:r>
            <a:r>
              <a:rPr lang="ru-RU" sz="1100" b="1" dirty="0">
                <a:solidFill>
                  <a:srgbClr val="C00000"/>
                </a:solidFill>
                <a:latin typeface="Montserrat"/>
              </a:rPr>
              <a:t> генетическое исследование на структурные хромосомные перестройки (А10.20.001.003) – </a:t>
            </a:r>
            <a:r>
              <a:rPr lang="ru-RU" sz="1100" b="1" dirty="0">
                <a:solidFill>
                  <a:srgbClr val="2D4293"/>
                </a:solidFill>
                <a:latin typeface="Montserrat"/>
              </a:rPr>
              <a:t>57 881,58 рублей</a:t>
            </a:r>
            <a:endParaRPr lang="ru-RU" sz="1100" dirty="0">
              <a:solidFill>
                <a:srgbClr val="2D4293"/>
              </a:solidFill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D6FD49ED-1E40-248C-95AD-F2FD8171C7C8}"/>
              </a:ext>
            </a:extLst>
          </p:cNvPr>
          <p:cNvSpPr/>
          <p:nvPr/>
        </p:nvSpPr>
        <p:spPr>
          <a:xfrm>
            <a:off x="7132576" y="3980483"/>
            <a:ext cx="4968552" cy="1734873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A4D4B7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Font typeface="Wingdings" panose="05000000000000000000" pitchFamily="2" charset="2"/>
              <a:buChar char="Ø"/>
            </a:pPr>
            <a:r>
              <a:rPr lang="en-US" sz="1200" dirty="0">
                <a:solidFill>
                  <a:srgbClr val="2D4293"/>
                </a:solidFill>
              </a:rPr>
              <a:t>ds02.012</a:t>
            </a:r>
            <a:r>
              <a:rPr lang="ru-RU" sz="1200" dirty="0">
                <a:solidFill>
                  <a:srgbClr val="2D4293"/>
                </a:solidFill>
              </a:rPr>
              <a:t> Экстракорпоральное оплодотворение </a:t>
            </a:r>
            <a:r>
              <a:rPr lang="en-US" sz="1200" dirty="0">
                <a:solidFill>
                  <a:srgbClr val="2D4293"/>
                </a:solidFill>
              </a:rPr>
              <a:t>(</a:t>
            </a:r>
            <a:r>
              <a:rPr lang="ru-RU" sz="1200" dirty="0">
                <a:solidFill>
                  <a:srgbClr val="2D4293"/>
                </a:solidFill>
              </a:rPr>
              <a:t>уровень 2 с ПГТ-М</a:t>
            </a:r>
            <a:r>
              <a:rPr lang="en-US" sz="1200" dirty="0">
                <a:solidFill>
                  <a:srgbClr val="2D4293"/>
                </a:solidFill>
              </a:rPr>
              <a:t>)</a:t>
            </a:r>
            <a:endParaRPr lang="ru-RU" sz="1200" dirty="0">
              <a:solidFill>
                <a:srgbClr val="2D4293"/>
              </a:solidFill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US" sz="1200" dirty="0">
                <a:solidFill>
                  <a:srgbClr val="2D4293"/>
                </a:solidFill>
              </a:rPr>
              <a:t>ds02.01</a:t>
            </a:r>
            <a:r>
              <a:rPr lang="ru-RU" sz="1200" dirty="0">
                <a:solidFill>
                  <a:srgbClr val="2D4293"/>
                </a:solidFill>
              </a:rPr>
              <a:t>4 Экстракорпоральное оплодотворение </a:t>
            </a:r>
            <a:r>
              <a:rPr lang="en-US" sz="1200" dirty="0">
                <a:solidFill>
                  <a:srgbClr val="2D4293"/>
                </a:solidFill>
              </a:rPr>
              <a:t>(</a:t>
            </a:r>
            <a:r>
              <a:rPr lang="ru-RU" sz="1200" dirty="0">
                <a:solidFill>
                  <a:srgbClr val="2D4293"/>
                </a:solidFill>
              </a:rPr>
              <a:t>уровень 3 с ПГТ-М</a:t>
            </a:r>
            <a:r>
              <a:rPr lang="en-US" sz="1200" dirty="0">
                <a:solidFill>
                  <a:srgbClr val="2D4293"/>
                </a:solidFill>
              </a:rPr>
              <a:t>)</a:t>
            </a:r>
            <a:endParaRPr lang="ru-RU" sz="1200" dirty="0">
              <a:solidFill>
                <a:srgbClr val="2D4293"/>
              </a:solidFill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US" sz="1200" dirty="0">
                <a:solidFill>
                  <a:srgbClr val="2D4293"/>
                </a:solidFill>
              </a:rPr>
              <a:t>ds02.01</a:t>
            </a:r>
            <a:r>
              <a:rPr lang="ru-RU" sz="1200" dirty="0">
                <a:solidFill>
                  <a:srgbClr val="2D4293"/>
                </a:solidFill>
              </a:rPr>
              <a:t>6 Экстракорпоральное оплодотворение </a:t>
            </a:r>
            <a:r>
              <a:rPr lang="en-US" sz="1200" dirty="0">
                <a:solidFill>
                  <a:srgbClr val="2D4293"/>
                </a:solidFill>
              </a:rPr>
              <a:t>(</a:t>
            </a:r>
            <a:r>
              <a:rPr lang="ru-RU" sz="1200" dirty="0">
                <a:solidFill>
                  <a:srgbClr val="2D4293"/>
                </a:solidFill>
              </a:rPr>
              <a:t>уровень 4 с ПГТ-М</a:t>
            </a:r>
            <a:r>
              <a:rPr lang="en-US" sz="1200" dirty="0">
                <a:solidFill>
                  <a:srgbClr val="2D4293"/>
                </a:solidFill>
              </a:rPr>
              <a:t>)</a:t>
            </a:r>
            <a:endParaRPr lang="ru-RU" sz="1200" dirty="0">
              <a:solidFill>
                <a:srgbClr val="2D4293"/>
              </a:solidFill>
            </a:endParaRPr>
          </a:p>
          <a:p>
            <a:pPr lvl="0"/>
            <a:endParaRPr lang="ru-RU" sz="1200" dirty="0">
              <a:solidFill>
                <a:srgbClr val="2D4293"/>
              </a:solidFill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US" sz="1200" dirty="0">
                <a:solidFill>
                  <a:srgbClr val="2D4293"/>
                </a:solidFill>
              </a:rPr>
              <a:t>ds02.01</a:t>
            </a:r>
            <a:r>
              <a:rPr lang="ru-RU" sz="1200" dirty="0">
                <a:solidFill>
                  <a:srgbClr val="2D4293"/>
                </a:solidFill>
              </a:rPr>
              <a:t>3 Экстракорпоральное оплодотворение </a:t>
            </a:r>
            <a:r>
              <a:rPr lang="en-US" sz="1200" dirty="0">
                <a:solidFill>
                  <a:srgbClr val="2D4293"/>
                </a:solidFill>
              </a:rPr>
              <a:t>(</a:t>
            </a:r>
            <a:r>
              <a:rPr lang="ru-RU" sz="1200" dirty="0">
                <a:solidFill>
                  <a:srgbClr val="2D4293"/>
                </a:solidFill>
              </a:rPr>
              <a:t>уровень 2 с ПГТ-СП</a:t>
            </a:r>
            <a:r>
              <a:rPr lang="en-US" sz="1200" dirty="0">
                <a:solidFill>
                  <a:srgbClr val="2D4293"/>
                </a:solidFill>
              </a:rPr>
              <a:t>)</a:t>
            </a:r>
            <a:endParaRPr lang="ru-RU" sz="1200" dirty="0">
              <a:solidFill>
                <a:srgbClr val="2D4293"/>
              </a:solidFill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US" sz="1200" dirty="0">
                <a:solidFill>
                  <a:srgbClr val="2D4293"/>
                </a:solidFill>
              </a:rPr>
              <a:t>ds02.01</a:t>
            </a:r>
            <a:r>
              <a:rPr lang="ru-RU" sz="1200" dirty="0">
                <a:solidFill>
                  <a:srgbClr val="2D4293"/>
                </a:solidFill>
              </a:rPr>
              <a:t>5 Экстракорпоральное оплодотворение </a:t>
            </a:r>
            <a:r>
              <a:rPr lang="en-US" sz="1200" dirty="0">
                <a:solidFill>
                  <a:srgbClr val="2D4293"/>
                </a:solidFill>
              </a:rPr>
              <a:t>(</a:t>
            </a:r>
            <a:r>
              <a:rPr lang="ru-RU" sz="1200" dirty="0">
                <a:solidFill>
                  <a:srgbClr val="2D4293"/>
                </a:solidFill>
              </a:rPr>
              <a:t>уровень 3 с ПГТ-СП</a:t>
            </a:r>
            <a:r>
              <a:rPr lang="en-US" sz="1200" dirty="0">
                <a:solidFill>
                  <a:srgbClr val="2D4293"/>
                </a:solidFill>
              </a:rPr>
              <a:t>)</a:t>
            </a:r>
            <a:endParaRPr lang="ru-RU" sz="1200" dirty="0">
              <a:solidFill>
                <a:srgbClr val="2D4293"/>
              </a:solidFill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US" sz="1200" dirty="0">
                <a:solidFill>
                  <a:srgbClr val="2D4293"/>
                </a:solidFill>
              </a:rPr>
              <a:t>ds02.017</a:t>
            </a:r>
            <a:r>
              <a:rPr lang="ru-RU" sz="1200" dirty="0">
                <a:solidFill>
                  <a:srgbClr val="2D4293"/>
                </a:solidFill>
              </a:rPr>
              <a:t> Экстракорпоральное оплодотворение </a:t>
            </a:r>
            <a:r>
              <a:rPr lang="en-US" sz="1200" dirty="0">
                <a:solidFill>
                  <a:srgbClr val="2D4293"/>
                </a:solidFill>
              </a:rPr>
              <a:t>(</a:t>
            </a:r>
            <a:r>
              <a:rPr lang="ru-RU" sz="1200" dirty="0">
                <a:solidFill>
                  <a:srgbClr val="2D4293"/>
                </a:solidFill>
              </a:rPr>
              <a:t>уровень 4 с ПГТ-СП</a:t>
            </a:r>
            <a:r>
              <a:rPr lang="en-US" sz="1200" dirty="0">
                <a:solidFill>
                  <a:schemeClr val="tx1"/>
                </a:solidFill>
              </a:rPr>
              <a:t>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xmlns="" id="{5BFBF408-4C46-161B-760F-7D69225E07B9}"/>
              </a:ext>
            </a:extLst>
          </p:cNvPr>
          <p:cNvSpPr/>
          <p:nvPr/>
        </p:nvSpPr>
        <p:spPr>
          <a:xfrm>
            <a:off x="52918" y="3951081"/>
            <a:ext cx="2154650" cy="1734873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b="1" dirty="0">
                <a:solidFill>
                  <a:srgbClr val="C00000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Норматив ЭКО включает :  </a:t>
            </a:r>
          </a:p>
        </p:txBody>
      </p: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xmlns="" id="{761BC171-39FE-9892-0B59-3F698DF9F0B0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207568" y="4818518"/>
            <a:ext cx="504056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xmlns="" id="{A655C8AF-106F-60A2-E0C3-95EE642E18CC}"/>
              </a:ext>
            </a:extLst>
          </p:cNvPr>
          <p:cNvCxnSpPr>
            <a:cxnSpLocks/>
          </p:cNvCxnSpPr>
          <p:nvPr/>
        </p:nvCxnSpPr>
        <p:spPr>
          <a:xfrm>
            <a:off x="6736106" y="4775003"/>
            <a:ext cx="412582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962825B-D9CE-232D-D283-9A3E7D19122E}"/>
              </a:ext>
            </a:extLst>
          </p:cNvPr>
          <p:cNvSpPr/>
          <p:nvPr/>
        </p:nvSpPr>
        <p:spPr>
          <a:xfrm>
            <a:off x="52918" y="5805266"/>
            <a:ext cx="12048210" cy="1008110"/>
          </a:xfrm>
          <a:prstGeom prst="rect">
            <a:avLst/>
          </a:prstGeom>
          <a:solidFill>
            <a:srgbClr val="D9DFF3"/>
          </a:solidFill>
          <a:ln w="28575">
            <a:solidFill>
              <a:srgbClr val="B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>
                <a:solidFill>
                  <a:schemeClr val="tx1"/>
                </a:solidFill>
              </a:rPr>
              <a:t>Медицинскими организациями субъектов Российской Федерации поэтапно обеспечивается забор и направление материала для проведения неинвазивного пренатального тестирования (определения внеклеточной ДНК плода по крови матери) (НИПТ) и </a:t>
            </a:r>
            <a:r>
              <a:rPr lang="ru-RU" sz="1300" b="1" dirty="0" err="1">
                <a:solidFill>
                  <a:schemeClr val="tx1"/>
                </a:solidFill>
              </a:rPr>
              <a:t>предимплантационного</a:t>
            </a:r>
            <a:r>
              <a:rPr lang="ru-RU" sz="1300" b="1" dirty="0">
                <a:solidFill>
                  <a:schemeClr val="tx1"/>
                </a:solidFill>
              </a:rPr>
              <a:t> генетического тестирования (эмбриона на моногенные заболевания и на структурные хромосомные перестройки) (ПГТ) в медицинские организации, подведомственные федеральным органам исполнительной власти и исполнительным органам субъектов Российской Федерации в сфере охраны здоровья,  имеющие лицензию на предоставление работ (услуг) по лабораторной генетике, в соответствии с перечнем, утвержденным Минздравом России.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xmlns="" id="{3A38F076-5A21-ADCD-7273-737A8A7F5DBF}"/>
              </a:ext>
            </a:extLst>
          </p:cNvPr>
          <p:cNvSpPr/>
          <p:nvPr/>
        </p:nvSpPr>
        <p:spPr>
          <a:xfrm>
            <a:off x="287116" y="1532312"/>
            <a:ext cx="5184576" cy="612068"/>
          </a:xfrm>
          <a:prstGeom prst="roundRect">
            <a:avLst/>
          </a:prstGeom>
          <a:solidFill>
            <a:srgbClr val="2D429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>
                <a:solidFill>
                  <a:schemeClr val="bg1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Онкология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0F8D1167-676B-D7C7-2889-59418167A40A}"/>
              </a:ext>
            </a:extLst>
          </p:cNvPr>
          <p:cNvSpPr/>
          <p:nvPr/>
        </p:nvSpPr>
        <p:spPr>
          <a:xfrm>
            <a:off x="287116" y="2742131"/>
            <a:ext cx="5184576" cy="612068"/>
          </a:xfrm>
          <a:prstGeom prst="roundRect">
            <a:avLst/>
          </a:prstGeom>
          <a:solidFill>
            <a:srgbClr val="2D429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Экстракорпоральное оплодотворение</a:t>
            </a: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xmlns="" id="{DE278E0E-E73F-6529-18D5-803B44B5E212}"/>
              </a:ext>
            </a:extLst>
          </p:cNvPr>
          <p:cNvSpPr/>
          <p:nvPr/>
        </p:nvSpPr>
        <p:spPr>
          <a:xfrm>
            <a:off x="6740384" y="1532312"/>
            <a:ext cx="5184575" cy="612068"/>
          </a:xfrm>
          <a:prstGeom prst="roundRect">
            <a:avLst/>
          </a:prstGeom>
          <a:solidFill>
            <a:srgbClr val="2D429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>
                <a:solidFill>
                  <a:prstClr val="white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Гепатит С</a:t>
            </a: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xmlns="" id="{6A30C8E7-1D04-0E1A-0E24-2CD4C4203B9E}"/>
              </a:ext>
            </a:extLst>
          </p:cNvPr>
          <p:cNvSpPr/>
          <p:nvPr/>
        </p:nvSpPr>
        <p:spPr>
          <a:xfrm>
            <a:off x="6740383" y="2742131"/>
            <a:ext cx="5184575" cy="612068"/>
          </a:xfrm>
          <a:prstGeom prst="roundRect">
            <a:avLst/>
          </a:prstGeom>
          <a:solidFill>
            <a:srgbClr val="2D429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>
                <a:solidFill>
                  <a:prstClr val="white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Прочие профили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5049BF7E-CE82-321F-F320-630173D56AD1}"/>
              </a:ext>
            </a:extLst>
          </p:cNvPr>
          <p:cNvSpPr txBox="1"/>
          <p:nvPr/>
        </p:nvSpPr>
        <p:spPr>
          <a:xfrm>
            <a:off x="287116" y="2132856"/>
            <a:ext cx="61617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Объем - 2 099 185 случаев лечения </a:t>
            </a:r>
            <a:r>
              <a:rPr lang="ru-RU" b="1" dirty="0">
                <a:solidFill>
                  <a:srgbClr val="C00000"/>
                </a:solidFill>
              </a:rPr>
              <a:t>(+10,0%) </a:t>
            </a:r>
          </a:p>
          <a:p>
            <a:r>
              <a:rPr lang="ru-RU" dirty="0"/>
              <a:t>НФЗ - 80 141,8 рублей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78ECBB55-B7B0-5AC5-2CBA-C02A663A6612}"/>
              </a:ext>
            </a:extLst>
          </p:cNvPr>
          <p:cNvSpPr txBox="1"/>
          <p:nvPr/>
        </p:nvSpPr>
        <p:spPr>
          <a:xfrm>
            <a:off x="336766" y="3304751"/>
            <a:ext cx="43924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Объем - 108 111 случаев лечения </a:t>
            </a:r>
            <a:r>
              <a:rPr lang="ru-RU" b="1" dirty="0">
                <a:solidFill>
                  <a:srgbClr val="C00000"/>
                </a:solidFill>
              </a:rPr>
              <a:t>(+15,1%)</a:t>
            </a:r>
          </a:p>
          <a:p>
            <a:r>
              <a:rPr lang="ru-RU" dirty="0"/>
              <a:t>НФЗ - 117 837,9 рублей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8F9F376A-76B5-BA94-2C5E-08428640EC7E}"/>
              </a:ext>
            </a:extLst>
          </p:cNvPr>
          <p:cNvSpPr txBox="1"/>
          <p:nvPr/>
        </p:nvSpPr>
        <p:spPr>
          <a:xfrm>
            <a:off x="6711919" y="2077626"/>
            <a:ext cx="44631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Объем – 187 928 случаев лечения </a:t>
            </a:r>
            <a:r>
              <a:rPr lang="ru-RU" b="1" dirty="0">
                <a:solidFill>
                  <a:srgbClr val="C00000"/>
                </a:solidFill>
              </a:rPr>
              <a:t>(+87,9%)</a:t>
            </a:r>
          </a:p>
          <a:p>
            <a:r>
              <a:rPr lang="ru-RU" dirty="0"/>
              <a:t>НФЗ - 62 806,9 рублей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91220FE4-ED91-2BBA-AD41-E989928B5875}"/>
              </a:ext>
            </a:extLst>
          </p:cNvPr>
          <p:cNvSpPr txBox="1"/>
          <p:nvPr/>
        </p:nvSpPr>
        <p:spPr>
          <a:xfrm>
            <a:off x="6711919" y="3323596"/>
            <a:ext cx="43204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Объем – 7 722 106 случаев лечения  </a:t>
            </a:r>
          </a:p>
          <a:p>
            <a:r>
              <a:rPr lang="ru-RU" dirty="0"/>
              <a:t>НФЗ -  17 775,2 рублей</a:t>
            </a:r>
          </a:p>
        </p:txBody>
      </p:sp>
    </p:spTree>
    <p:extLst>
      <p:ext uri="{BB962C8B-B14F-4D97-AF65-F5344CB8AC3E}">
        <p14:creationId xmlns:p14="http://schemas.microsoft.com/office/powerpoint/2010/main" val="117588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DE9A0C2-CA12-CB4F-39E6-4FB6DA398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6124" y="378052"/>
            <a:ext cx="11161240" cy="612068"/>
          </a:xfrm>
        </p:spPr>
        <p:txBody>
          <a:bodyPr>
            <a:normAutofit fontScale="90000"/>
          </a:bodyPr>
          <a:lstStyle/>
          <a:p>
            <a:r>
              <a:rPr lang="ru-RU" sz="2200" dirty="0"/>
              <a:t>Нормативы объема и норматива финансовых затрат по диагностике и лечению хронического вирусного гепатита </a:t>
            </a:r>
            <a:r>
              <a:rPr lang="ru-RU" dirty="0"/>
              <a:t>С                             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1AAB568D-8C25-D02D-AA0A-3C7A4C848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B6436-B45E-42A8-BCD8-346DADC81700}" type="slidenum">
              <a:rPr lang="ru-RU" smtClean="0"/>
              <a:pPr/>
              <a:t>15</a:t>
            </a:fld>
            <a:endParaRPr lang="ru-RU" dirty="0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B159233E-C8DC-8D7B-B3C6-D423B184C9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371206"/>
              </p:ext>
            </p:extLst>
          </p:nvPr>
        </p:nvGraphicFramePr>
        <p:xfrm>
          <a:off x="119336" y="1099600"/>
          <a:ext cx="11953329" cy="4799771"/>
        </p:xfrm>
        <a:graphic>
          <a:graphicData uri="http://schemas.openxmlformats.org/drawingml/2006/table">
            <a:tbl>
              <a:tblPr/>
              <a:tblGrid>
                <a:gridCol w="4038900">
                  <a:extLst>
                    <a:ext uri="{9D8B030D-6E8A-4147-A177-3AD203B41FA5}">
                      <a16:colId xmlns:a16="http://schemas.microsoft.com/office/drawing/2014/main" xmlns="" val="836192411"/>
                    </a:ext>
                  </a:extLst>
                </a:gridCol>
                <a:gridCol w="2595499">
                  <a:extLst>
                    <a:ext uri="{9D8B030D-6E8A-4147-A177-3AD203B41FA5}">
                      <a16:colId xmlns:a16="http://schemas.microsoft.com/office/drawing/2014/main" xmlns="" val="3378669876"/>
                    </a:ext>
                  </a:extLst>
                </a:gridCol>
                <a:gridCol w="710417">
                  <a:extLst>
                    <a:ext uri="{9D8B030D-6E8A-4147-A177-3AD203B41FA5}">
                      <a16:colId xmlns:a16="http://schemas.microsoft.com/office/drawing/2014/main" xmlns="" val="3677077157"/>
                    </a:ext>
                  </a:extLst>
                </a:gridCol>
                <a:gridCol w="569613">
                  <a:extLst>
                    <a:ext uri="{9D8B030D-6E8A-4147-A177-3AD203B41FA5}">
                      <a16:colId xmlns:a16="http://schemas.microsoft.com/office/drawing/2014/main" xmlns="" val="4119918200"/>
                    </a:ext>
                  </a:extLst>
                </a:gridCol>
                <a:gridCol w="4038900">
                  <a:extLst>
                    <a:ext uri="{9D8B030D-6E8A-4147-A177-3AD203B41FA5}">
                      <a16:colId xmlns:a16="http://schemas.microsoft.com/office/drawing/2014/main" xmlns="" val="2357216126"/>
                    </a:ext>
                  </a:extLst>
                </a:gridCol>
              </a:tblGrid>
              <a:tr h="31881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100" b="1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Исследование</a:t>
                      </a:r>
                    </a:p>
                  </a:txBody>
                  <a:tcPr marL="4285" marR="4285" marT="4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100" b="1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Услуга</a:t>
                      </a:r>
                    </a:p>
                  </a:txBody>
                  <a:tcPr marL="4285" marR="4285" marT="4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100" b="1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Стоимость НФЗ, руб.</a:t>
                      </a:r>
                    </a:p>
                  </a:txBody>
                  <a:tcPr marL="4285" marR="4285" marT="4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100" b="1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Объем</a:t>
                      </a:r>
                    </a:p>
                  </a:txBody>
                  <a:tcPr marL="4285" marR="4285" marT="4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100" b="1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Обоснование</a:t>
                      </a:r>
                    </a:p>
                  </a:txBody>
                  <a:tcPr marL="4285" marR="4285" marT="4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2487474"/>
                  </a:ext>
                </a:extLst>
              </a:tr>
              <a:tr h="161419">
                <a:tc gridSpan="5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100" b="1" i="0" u="none" strike="noStrike" dirty="0">
                          <a:solidFill>
                            <a:srgbClr val="1F4E78"/>
                          </a:solidFill>
                          <a:effectLst/>
                          <a:latin typeface="Times New Roman" panose="02020603050405020304" pitchFamily="18" charset="0"/>
                        </a:rPr>
                        <a:t>Лечение хронического вирусного гепатита С в дневном стационаре</a:t>
                      </a:r>
                    </a:p>
                  </a:txBody>
                  <a:tcPr marL="4285" marR="4285" marT="4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86897126"/>
                  </a:ext>
                </a:extLst>
              </a:tr>
              <a:tr h="948397"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100" b="1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В соответствии с клиническими рекомендациями по медицинским показаниям можно организовать предоставление лекарственных препаратов для приема пациентами на дому. В этом случае прием врача может проводиться </a:t>
                      </a:r>
                      <a:r>
                        <a:rPr lang="ru-RU" sz="11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с использованием дистанционных (телемедицинских) технологий, результаты лечения должны быть подтверждены лабораторными исследованиями.</a:t>
                      </a:r>
                      <a:r>
                        <a:rPr lang="ru-RU" sz="1100" b="1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 Очное пребывание пациента в условиях дневного стационара при этом должно быть </a:t>
                      </a:r>
                      <a:r>
                        <a:rPr lang="ru-RU" sz="11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не менее 2 дней</a:t>
                      </a:r>
                      <a:r>
                        <a:rPr lang="ru-RU" sz="1100" b="1" i="0" u="none" strike="noStrike" dirty="0">
                          <a:solidFill>
                            <a:srgbClr val="1F4E78"/>
                          </a:solidFill>
                          <a:effectLst/>
                          <a:latin typeface="Calibri" panose="020F0502020204030204" pitchFamily="34" charset="0"/>
                        </a:rPr>
                        <a:t>, включая день госпитализации и день выписки.</a:t>
                      </a:r>
                    </a:p>
                  </a:txBody>
                  <a:tcPr marL="4285" marR="4285" marT="4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1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62 806,9</a:t>
                      </a:r>
                    </a:p>
                  </a:txBody>
                  <a:tcPr marL="4285" marR="4285" marT="4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1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187 928 случаев</a:t>
                      </a:r>
                    </a:p>
                  </a:txBody>
                  <a:tcPr marL="4285" marR="4285" marT="4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МНН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Гразопревир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+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Элбасвир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- 51 778 руб.                                        (50 % случаев лечения)</a:t>
                      </a:r>
                      <a:b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МНН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Даклатасвир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+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Софосбувир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- 59 985 руб.                                   (37 % случаев лечения)</a:t>
                      </a:r>
                      <a:b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85" marR="4285" marT="4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5053763"/>
                  </a:ext>
                </a:extLst>
              </a:tr>
              <a:tr h="318814">
                <a:tc gridSpan="5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100" b="1" i="0" u="none" strike="noStrike" dirty="0">
                          <a:solidFill>
                            <a:srgbClr val="1F4E78"/>
                          </a:solidFill>
                          <a:effectLst/>
                          <a:latin typeface="Times New Roman" panose="02020603050405020304" pitchFamily="18" charset="0"/>
                        </a:rPr>
                        <a:t>Для подтверждения эффективности лечения через три месяца после окончания лечения необходимо провести повторное исследование на определение РНК вируса гепатита C </a:t>
                      </a:r>
                    </a:p>
                    <a:p>
                      <a:pPr algn="ctr" fontAlgn="ctr">
                        <a:buNone/>
                      </a:pPr>
                      <a:r>
                        <a:rPr lang="ru-RU" sz="1100" b="1" i="0" u="none" strike="noStrike" dirty="0">
                          <a:solidFill>
                            <a:srgbClr val="1F4E78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ru-RU" sz="1100" b="1" i="0" u="none" strike="noStrike" dirty="0" err="1">
                          <a:solidFill>
                            <a:srgbClr val="1F4E78"/>
                          </a:solidFill>
                          <a:effectLst/>
                          <a:latin typeface="Times New Roman" panose="02020603050405020304" pitchFamily="18" charset="0"/>
                        </a:rPr>
                        <a:t>Hepatitis</a:t>
                      </a:r>
                      <a:r>
                        <a:rPr lang="ru-RU" sz="1100" b="1" i="0" u="none" strike="noStrike" dirty="0">
                          <a:solidFill>
                            <a:srgbClr val="1F4E78"/>
                          </a:solidFill>
                          <a:effectLst/>
                          <a:latin typeface="Times New Roman" panose="02020603050405020304" pitchFamily="18" charset="0"/>
                        </a:rPr>
                        <a:t> C </a:t>
                      </a:r>
                      <a:r>
                        <a:rPr lang="ru-RU" sz="1100" b="1" i="0" u="none" strike="noStrike" dirty="0" err="1">
                          <a:solidFill>
                            <a:srgbClr val="1F4E78"/>
                          </a:solidFill>
                          <a:effectLst/>
                          <a:latin typeface="Times New Roman" panose="02020603050405020304" pitchFamily="18" charset="0"/>
                        </a:rPr>
                        <a:t>virus</a:t>
                      </a:r>
                      <a:r>
                        <a:rPr lang="ru-RU" sz="1100" b="1" i="0" u="none" strike="noStrike" dirty="0">
                          <a:solidFill>
                            <a:srgbClr val="1F4E78"/>
                          </a:solidFill>
                          <a:effectLst/>
                          <a:latin typeface="Times New Roman" panose="02020603050405020304" pitchFamily="18" charset="0"/>
                        </a:rPr>
                        <a:t>) в крови методом ПЦР</a:t>
                      </a:r>
                    </a:p>
                  </a:txBody>
                  <a:tcPr marL="4285" marR="4285" marT="4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19702556"/>
                  </a:ext>
                </a:extLst>
              </a:tr>
              <a:tr h="485158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100" b="1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Определение РНК вируса гепатита C (Hepatitis C virus) в крови методом ПЦР</a:t>
                      </a:r>
                    </a:p>
                  </a:txBody>
                  <a:tcPr marL="4285" marR="4285" marT="4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A26.05.019.001 - Определение РНК вируса гепатита C (</a:t>
                      </a:r>
                      <a:r>
                        <a:rPr lang="ru-RU" sz="1100" b="1" i="0" u="none" strike="noStrike" dirty="0" err="1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Hepatitis</a:t>
                      </a:r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 C </a:t>
                      </a:r>
                      <a:r>
                        <a:rPr lang="ru-RU" sz="1100" b="1" i="0" u="none" strike="noStrike" dirty="0" err="1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virus</a:t>
                      </a:r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) в крови методом ПЦР, качественное исследование</a:t>
                      </a:r>
                    </a:p>
                  </a:txBody>
                  <a:tcPr marL="4285" marR="4285" marT="4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1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1 102,3</a:t>
                      </a:r>
                    </a:p>
                  </a:txBody>
                  <a:tcPr marL="4285" marR="4285" marT="4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1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181 048</a:t>
                      </a:r>
                    </a:p>
                  </a:txBody>
                  <a:tcPr marL="4285" marR="4285" marT="4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2 % от объема исследований на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anti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-HCV в рамках диспансеризации граждан в возрасте 25 лет и старше один раз в 10 лет </a:t>
                      </a:r>
                      <a:r>
                        <a:rPr lang="ru-RU" sz="11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81 тыс.</a:t>
                      </a:r>
                      <a:r>
                        <a:rPr lang="ru-RU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1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+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85" marR="4285" marT="42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87637507"/>
                  </a:ext>
                </a:extLst>
              </a:tr>
              <a:tr h="3646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Пациенты, получающие лечение в условиях дневного стационара за счет средств ОМС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1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75 тыс.+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85" marR="4285" marT="42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8207719"/>
                  </a:ext>
                </a:extLst>
              </a:tr>
              <a:tr h="3646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Пациенты, получающие лечение в амбулаторных условиях за счет бюджетных средств всех уровней </a:t>
                      </a:r>
                      <a:r>
                        <a:rPr lang="ru-RU" sz="11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20 - 25 тыс.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85" marR="4285" marT="428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596935046"/>
                  </a:ext>
                </a:extLst>
              </a:tr>
              <a:tr h="161419">
                <a:tc gridSpan="5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100" b="1" i="0" u="none" strike="noStrike" dirty="0">
                          <a:solidFill>
                            <a:srgbClr val="1F4E78"/>
                          </a:solidFill>
                          <a:effectLst/>
                          <a:latin typeface="Times New Roman" panose="02020603050405020304" pitchFamily="18" charset="0"/>
                        </a:rPr>
                        <a:t>Для уточнения типа (курса) лечения пациентам с диагнозом «Хронический вирусный гепатит C» необходимо проведение</a:t>
                      </a:r>
                    </a:p>
                  </a:txBody>
                  <a:tcPr marL="4285" marR="4285" marT="4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40549775"/>
                  </a:ext>
                </a:extLst>
              </a:tr>
              <a:tr h="318814">
                <a:tc rowSpan="5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1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Лабораторная диагностика для пациентов с хроническим вирусным гепатитом С (оценка стадии фиброза, определение генотипа ВГС)</a:t>
                      </a:r>
                    </a:p>
                  </a:txBody>
                  <a:tcPr marL="4285" marR="4285" marT="4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 A26.05.019.003 - Определение генотипа вируса гепатита C (</a:t>
                      </a:r>
                      <a:r>
                        <a:rPr lang="ru-RU" sz="1100" b="1" i="0" u="none" strike="noStrike" dirty="0" err="1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Hepatitis</a:t>
                      </a:r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 C </a:t>
                      </a:r>
                      <a:r>
                        <a:rPr lang="ru-RU" sz="1100" b="1" i="0" u="none" strike="noStrike" dirty="0" err="1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virus</a:t>
                      </a:r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4285" marR="4285" marT="4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1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1 954,2</a:t>
                      </a:r>
                    </a:p>
                  </a:txBody>
                  <a:tcPr marL="4285" marR="4285" marT="4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1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90 695</a:t>
                      </a:r>
                    </a:p>
                  </a:txBody>
                  <a:tcPr marL="4285" marR="4285" marT="4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Пациенты, получающие лечение в условиях дневного стационара за счет средств ОМС и в амбулаторных условиях за счет бюджетных средств всех уровней, завершивших курс лечения</a:t>
                      </a:r>
                    </a:p>
                  </a:txBody>
                  <a:tcPr marL="4285" marR="4285" marT="4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536654620"/>
                  </a:ext>
                </a:extLst>
              </a:tr>
              <a:tr h="1614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1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A04.14.001.005 - </a:t>
                      </a:r>
                      <a:r>
                        <a:rPr lang="ru-RU" sz="1100" b="1" i="0" u="none" strike="noStrike" dirty="0" err="1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Эластометрия</a:t>
                      </a:r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 печени</a:t>
                      </a:r>
                    </a:p>
                  </a:txBody>
                  <a:tcPr marL="4285" marR="4285" marT="4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62966109"/>
                  </a:ext>
                </a:extLst>
              </a:tr>
              <a:tr h="3188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A09.05.042 - Определение активности аланинаминотрансферазы в крови (АЛТ)</a:t>
                      </a:r>
                    </a:p>
                  </a:txBody>
                  <a:tcPr marL="4285" marR="4285" marT="4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83065985"/>
                  </a:ext>
                </a:extLst>
              </a:tr>
              <a:tr h="3188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A09.05.041 - Определение активности </a:t>
                      </a:r>
                      <a:r>
                        <a:rPr lang="ru-RU" sz="1100" b="1" i="0" u="none" strike="noStrike" dirty="0" err="1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аспартатаминотрансферазы</a:t>
                      </a:r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 в крови (АСТ)</a:t>
                      </a:r>
                    </a:p>
                  </a:txBody>
                  <a:tcPr marL="4285" marR="4285" marT="4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05580780"/>
                  </a:ext>
                </a:extLst>
              </a:tr>
              <a:tr h="3188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A12.05.120 - Исследование уровня тромбоцитов в крови</a:t>
                      </a:r>
                    </a:p>
                  </a:txBody>
                  <a:tcPr marL="4285" marR="4285" marT="4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322928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048C29C-9585-6E5A-A253-4DA06BA09B64}"/>
              </a:ext>
            </a:extLst>
          </p:cNvPr>
          <p:cNvSpPr txBox="1"/>
          <p:nvPr/>
        </p:nvSpPr>
        <p:spPr>
          <a:xfrm>
            <a:off x="116333" y="5965828"/>
            <a:ext cx="11953328" cy="867930"/>
          </a:xfrm>
          <a:prstGeom prst="rect">
            <a:avLst/>
          </a:prstGeom>
          <a:noFill/>
          <a:ln w="28575">
            <a:solidFill>
              <a:srgbClr val="C00000"/>
            </a:solidFill>
            <a:prstDash val="lgDash"/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sym typeface="Montserrat Bold"/>
              </a:rPr>
              <a:t>Регистр лиц с вирусными гепатитами </a:t>
            </a:r>
          </a:p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sym typeface="Montserrat Bold"/>
              </a:rPr>
              <a:t>по состоянию на 20.10.2025 содержит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sym typeface="Montserrat Bold"/>
              </a:rPr>
              <a:t>682 931 чел.</a:t>
            </a:r>
          </a:p>
        </p:txBody>
      </p:sp>
    </p:spTree>
    <p:extLst>
      <p:ext uri="{BB962C8B-B14F-4D97-AF65-F5344CB8AC3E}">
        <p14:creationId xmlns:p14="http://schemas.microsoft.com/office/powerpoint/2010/main" val="30616956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4ACFFAD-0A22-DB23-5740-0D04A17EB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836" y="319329"/>
            <a:ext cx="11161240" cy="612068"/>
          </a:xfrm>
        </p:spPr>
        <p:txBody>
          <a:bodyPr>
            <a:noAutofit/>
          </a:bodyPr>
          <a:lstStyle/>
          <a:p>
            <a:r>
              <a:rPr lang="ru-RU" sz="2000" dirty="0"/>
              <a:t>Нормативы финансовых затрат на единицу объема и нормативы объема медицинской помощи</a:t>
            </a:r>
          </a:p>
        </p:txBody>
      </p:sp>
      <p:sp>
        <p:nvSpPr>
          <p:cNvPr id="4" name="Номер слайда 35">
            <a:extLst>
              <a:ext uri="{FF2B5EF4-FFF2-40B4-BE49-F238E27FC236}">
                <a16:creationId xmlns:a16="http://schemas.microsoft.com/office/drawing/2014/main" xmlns="" id="{06D03615-39F9-6B60-4849-1C2639E04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/>
              <a:t>23</a:t>
            </a:r>
          </a:p>
        </p:txBody>
      </p:sp>
      <p:sp>
        <p:nvSpPr>
          <p:cNvPr id="5" name="Стрелка вниз 4"/>
          <p:cNvSpPr/>
          <p:nvPr/>
        </p:nvSpPr>
        <p:spPr>
          <a:xfrm rot="10800000">
            <a:off x="139773" y="2050600"/>
            <a:ext cx="339604" cy="480614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23392" y="1968809"/>
            <a:ext cx="5639027" cy="584775"/>
          </a:xfrm>
          <a:prstGeom prst="rect">
            <a:avLst/>
          </a:prstGeom>
          <a:ln w="19050">
            <a:solidFill>
              <a:srgbClr val="2D4293"/>
            </a:solidFill>
            <a:prstDash val="solid"/>
          </a:ln>
        </p:spPr>
        <p:txBody>
          <a:bodyPr wrap="square">
            <a:spAutoFit/>
          </a:bodyPr>
          <a:lstStyle/>
          <a:p>
            <a:r>
              <a:rPr lang="ru-RU" sz="1600" b="1" dirty="0">
                <a:latin typeface="Montserrat Bold"/>
                <a:ea typeface="Montserrat Regular"/>
                <a:cs typeface="Montserrat Bold"/>
              </a:rPr>
              <a:t>НФЗ – </a:t>
            </a:r>
            <a:r>
              <a:rPr lang="ru-RU" sz="16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5</a:t>
            </a:r>
            <a:r>
              <a:rPr lang="en-US" sz="16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5</a:t>
            </a:r>
            <a:r>
              <a:rPr lang="ru-RU" sz="16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 </a:t>
            </a:r>
            <a:r>
              <a:rPr lang="en-US" sz="16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749</a:t>
            </a:r>
            <a:r>
              <a:rPr lang="ru-RU" sz="16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,</a:t>
            </a:r>
            <a:r>
              <a:rPr lang="en-US" sz="16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7</a:t>
            </a:r>
            <a:r>
              <a:rPr lang="ru-RU" sz="16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 рублей </a:t>
            </a:r>
            <a:r>
              <a:rPr lang="ru-RU" sz="1400" b="1" i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(+</a:t>
            </a:r>
            <a:r>
              <a:rPr lang="en-US" sz="1400" b="1" i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8</a:t>
            </a:r>
            <a:r>
              <a:rPr lang="ru-RU" sz="1400" b="1" i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,4%)</a:t>
            </a:r>
          </a:p>
          <a:p>
            <a:r>
              <a:rPr lang="ru-RU" sz="1600" b="1" dirty="0">
                <a:latin typeface="Montserrat Bold"/>
                <a:ea typeface="Montserrat Regular"/>
                <a:cs typeface="Montserrat Bold"/>
              </a:rPr>
              <a:t>Норматив объема –</a:t>
            </a:r>
            <a:r>
              <a:rPr lang="ru-RU" sz="1600" dirty="0"/>
              <a:t> </a:t>
            </a:r>
            <a:r>
              <a:rPr lang="ru-RU" sz="16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25 </a:t>
            </a:r>
            <a:r>
              <a:rPr lang="en-US" sz="16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754</a:t>
            </a:r>
            <a:r>
              <a:rPr lang="ru-RU" sz="16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 </a:t>
            </a:r>
            <a:r>
              <a:rPr lang="en-US" sz="16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575</a:t>
            </a:r>
            <a:r>
              <a:rPr lang="ru-RU" sz="16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 случаев </a:t>
            </a:r>
            <a:endParaRPr lang="ru-RU" sz="1400" b="1" i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-8841" y="1081002"/>
            <a:ext cx="12192001" cy="369332"/>
          </a:xfrm>
          <a:prstGeom prst="rect">
            <a:avLst/>
          </a:prstGeom>
          <a:solidFill>
            <a:srgbClr val="2D4293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ru-RU" b="1" dirty="0">
                <a:solidFill>
                  <a:schemeClr val="bg1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Круглосуточный стационар более 26.6 млн. случаев госпитализаций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8365236" y="1519911"/>
            <a:ext cx="2016223" cy="433901"/>
          </a:xfrm>
          <a:prstGeom prst="rect">
            <a:avLst/>
          </a:prstGeom>
          <a:solidFill>
            <a:srgbClr val="2D42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Онкология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46038" y="1974785"/>
            <a:ext cx="5254618" cy="584775"/>
          </a:xfrm>
          <a:prstGeom prst="rect">
            <a:avLst/>
          </a:prstGeom>
          <a:ln w="19050">
            <a:solidFill>
              <a:srgbClr val="2D4293"/>
            </a:solidFill>
            <a:prstDash val="solid"/>
          </a:ln>
        </p:spPr>
        <p:txBody>
          <a:bodyPr wrap="square">
            <a:spAutoFit/>
          </a:bodyPr>
          <a:lstStyle/>
          <a:p>
            <a:r>
              <a:rPr lang="ru-RU" sz="1600" b="1" dirty="0">
                <a:latin typeface="Montserrat Bold"/>
                <a:ea typeface="Montserrat Regular"/>
                <a:cs typeface="Montserrat Bold"/>
              </a:rPr>
              <a:t>НФЗ - </a:t>
            </a:r>
            <a:r>
              <a:rPr lang="en-US" sz="16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103</a:t>
            </a:r>
            <a:r>
              <a:rPr lang="ru-RU" sz="1600" b="1" dirty="0">
                <a:solidFill>
                  <a:srgbClr val="C00000"/>
                </a:solidFill>
                <a:latin typeface="Montserrat Bold"/>
              </a:rPr>
              <a:t> </a:t>
            </a:r>
            <a:r>
              <a:rPr lang="en-US" sz="1600" b="1" dirty="0">
                <a:solidFill>
                  <a:srgbClr val="C00000"/>
                </a:solidFill>
                <a:latin typeface="Montserrat Bold"/>
              </a:rPr>
              <a:t>020</a:t>
            </a:r>
            <a:r>
              <a:rPr lang="ru-RU" sz="1600" b="1" dirty="0">
                <a:solidFill>
                  <a:srgbClr val="C00000"/>
                </a:solidFill>
                <a:latin typeface="Montserrat Bold"/>
              </a:rPr>
              <a:t>,</a:t>
            </a:r>
            <a:r>
              <a:rPr lang="en-US" sz="1600" b="1" dirty="0">
                <a:solidFill>
                  <a:srgbClr val="C00000"/>
                </a:solidFill>
                <a:latin typeface="Montserrat Bold"/>
              </a:rPr>
              <a:t>2</a:t>
            </a:r>
            <a:r>
              <a:rPr lang="ru-RU" sz="1600" b="1" dirty="0">
                <a:solidFill>
                  <a:srgbClr val="C00000"/>
                </a:solidFill>
                <a:latin typeface="Montserrat Bold"/>
              </a:rPr>
              <a:t> рублей </a:t>
            </a:r>
            <a:r>
              <a:rPr lang="ru-RU" sz="1600" b="1" i="1" dirty="0">
                <a:solidFill>
                  <a:srgbClr val="C00000"/>
                </a:solidFill>
                <a:latin typeface="Montserrat Bold"/>
              </a:rPr>
              <a:t>(+</a:t>
            </a:r>
            <a:r>
              <a:rPr lang="en-US" sz="1600" b="1" i="1" dirty="0">
                <a:solidFill>
                  <a:srgbClr val="C00000"/>
                </a:solidFill>
                <a:latin typeface="Montserrat Bold"/>
              </a:rPr>
              <a:t>6</a:t>
            </a:r>
            <a:r>
              <a:rPr lang="ru-RU" sz="1600" b="1" i="1" dirty="0">
                <a:solidFill>
                  <a:srgbClr val="C00000"/>
                </a:solidFill>
                <a:latin typeface="Montserrat Bold"/>
              </a:rPr>
              <a:t>,</a:t>
            </a:r>
            <a:r>
              <a:rPr lang="en-US" sz="1600" b="1" i="1" dirty="0">
                <a:solidFill>
                  <a:srgbClr val="C00000"/>
                </a:solidFill>
                <a:latin typeface="Montserrat Bold"/>
              </a:rPr>
              <a:t>3</a:t>
            </a:r>
            <a:r>
              <a:rPr lang="ru-RU" sz="1600" b="1" i="1" dirty="0">
                <a:solidFill>
                  <a:srgbClr val="C00000"/>
                </a:solidFill>
                <a:latin typeface="Montserrat Bold"/>
              </a:rPr>
              <a:t>%)</a:t>
            </a:r>
          </a:p>
          <a:p>
            <a:r>
              <a:rPr lang="ru-RU" sz="1600" b="1" dirty="0">
                <a:latin typeface="Montserrat Bold"/>
                <a:ea typeface="Montserrat Regular"/>
                <a:cs typeface="Montserrat Bold"/>
              </a:rPr>
              <a:t>Норматив объема – </a:t>
            </a:r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1 4</a:t>
            </a:r>
            <a:r>
              <a:rPr lang="en-US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97</a:t>
            </a:r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 </a:t>
            </a:r>
            <a:r>
              <a:rPr lang="en-US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646</a:t>
            </a:r>
            <a:r>
              <a:rPr lang="ru-RU" sz="1600" b="1" dirty="0">
                <a:solidFill>
                  <a:srgbClr val="C00000"/>
                </a:solidFill>
                <a:latin typeface="Montserrat" panose="00000500000000000000" pitchFamily="2" charset="-52"/>
              </a:rPr>
              <a:t> </a:t>
            </a:r>
            <a:r>
              <a:rPr lang="ru-RU" sz="16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случаев </a:t>
            </a:r>
            <a:endParaRPr lang="ru-RU" sz="1600" b="1" i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2207569" y="1506210"/>
            <a:ext cx="2016224" cy="433901"/>
          </a:xfrm>
          <a:prstGeom prst="rect">
            <a:avLst/>
          </a:prstGeom>
          <a:solidFill>
            <a:srgbClr val="2D42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Всего</a:t>
            </a:r>
          </a:p>
        </p:txBody>
      </p:sp>
      <p:sp>
        <p:nvSpPr>
          <p:cNvPr id="10" name="Стрелка вниз 4">
            <a:extLst>
              <a:ext uri="{FF2B5EF4-FFF2-40B4-BE49-F238E27FC236}">
                <a16:creationId xmlns:a16="http://schemas.microsoft.com/office/drawing/2014/main" xmlns="" id="{48BCEA14-51C1-C3D0-58D4-BBF882BA77F6}"/>
              </a:ext>
            </a:extLst>
          </p:cNvPr>
          <p:cNvSpPr/>
          <p:nvPr/>
        </p:nvSpPr>
        <p:spPr>
          <a:xfrm rot="10800000">
            <a:off x="6363662" y="2023966"/>
            <a:ext cx="339604" cy="480614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CA86E66E-CD8E-6C98-A458-2B39AB7C5CDE}"/>
              </a:ext>
            </a:extLst>
          </p:cNvPr>
          <p:cNvSpPr/>
          <p:nvPr/>
        </p:nvSpPr>
        <p:spPr>
          <a:xfrm>
            <a:off x="2990815" y="2614720"/>
            <a:ext cx="6192688" cy="433901"/>
          </a:xfrm>
          <a:prstGeom prst="rect">
            <a:avLst/>
          </a:prstGeom>
          <a:solidFill>
            <a:srgbClr val="2D42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Сердечно-сосудистая хирургия</a:t>
            </a:r>
            <a:endParaRPr lang="ru-RU" sz="2000" dirty="0">
              <a:solidFill>
                <a:schemeClr val="bg1"/>
              </a:solidFill>
              <a:latin typeface="Montserrat Regular" panose="000005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3" name="Стрелка вниз 4">
            <a:extLst>
              <a:ext uri="{FF2B5EF4-FFF2-40B4-BE49-F238E27FC236}">
                <a16:creationId xmlns:a16="http://schemas.microsoft.com/office/drawing/2014/main" xmlns="" id="{CAFD1A8F-6AC4-C412-BC76-3C2323826AD4}"/>
              </a:ext>
            </a:extLst>
          </p:cNvPr>
          <p:cNvSpPr/>
          <p:nvPr/>
        </p:nvSpPr>
        <p:spPr>
          <a:xfrm rot="16200000">
            <a:off x="3021928" y="3243350"/>
            <a:ext cx="339604" cy="322646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2D42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4">
            <a:extLst>
              <a:ext uri="{FF2B5EF4-FFF2-40B4-BE49-F238E27FC236}">
                <a16:creationId xmlns:a16="http://schemas.microsoft.com/office/drawing/2014/main" xmlns="" id="{5C6A0DC4-9250-5220-178F-6443BFF907D8}"/>
              </a:ext>
            </a:extLst>
          </p:cNvPr>
          <p:cNvSpPr/>
          <p:nvPr/>
        </p:nvSpPr>
        <p:spPr>
          <a:xfrm rot="16200000">
            <a:off x="3021685" y="4004944"/>
            <a:ext cx="339604" cy="322160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2D42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4">
            <a:extLst>
              <a:ext uri="{FF2B5EF4-FFF2-40B4-BE49-F238E27FC236}">
                <a16:creationId xmlns:a16="http://schemas.microsoft.com/office/drawing/2014/main" xmlns="" id="{A3128856-56DF-A203-EEDA-2C2B12289F19}"/>
              </a:ext>
            </a:extLst>
          </p:cNvPr>
          <p:cNvSpPr/>
          <p:nvPr/>
        </p:nvSpPr>
        <p:spPr>
          <a:xfrm rot="16200000">
            <a:off x="3028318" y="5029409"/>
            <a:ext cx="339604" cy="322162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2D42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A3041735-2CA7-D652-CC4A-D11688D9DABF}"/>
              </a:ext>
            </a:extLst>
          </p:cNvPr>
          <p:cNvSpPr/>
          <p:nvPr/>
        </p:nvSpPr>
        <p:spPr>
          <a:xfrm>
            <a:off x="7137916" y="3067675"/>
            <a:ext cx="4802201" cy="68170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70" b="1" i="1" dirty="0">
                <a:solidFill>
                  <a:srgbClr val="00B050"/>
                </a:solidFill>
                <a:latin typeface="Montserrat Bold"/>
                <a:ea typeface="Montserrat Regular"/>
                <a:cs typeface="Montserrat Bold"/>
              </a:rPr>
              <a:t>Перевод 44-49 групп из ВМП</a:t>
            </a:r>
            <a:r>
              <a:rPr lang="en-US" sz="1370" b="1" i="1" dirty="0">
                <a:solidFill>
                  <a:srgbClr val="00B050"/>
                </a:solidFill>
                <a:latin typeface="Montserrat Bold"/>
                <a:ea typeface="Montserrat Regular"/>
                <a:cs typeface="Montserrat Bold"/>
              </a:rPr>
              <a:t> I</a:t>
            </a:r>
            <a:r>
              <a:rPr lang="ru-RU" sz="1370" b="1" i="1" dirty="0">
                <a:solidFill>
                  <a:srgbClr val="00B050"/>
                </a:solidFill>
                <a:latin typeface="Montserrat Bold"/>
                <a:ea typeface="Montserrat Regular"/>
                <a:cs typeface="Montserrat Bold"/>
              </a:rPr>
              <a:t> в КСГ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8860C9E4-CB88-13B5-34B6-3E9148B231BC}"/>
              </a:ext>
            </a:extLst>
          </p:cNvPr>
          <p:cNvSpPr/>
          <p:nvPr/>
        </p:nvSpPr>
        <p:spPr>
          <a:xfrm>
            <a:off x="238101" y="3066894"/>
            <a:ext cx="2667935" cy="681709"/>
          </a:xfrm>
          <a:prstGeom prst="rect">
            <a:avLst/>
          </a:prstGeom>
          <a:noFill/>
          <a:ln w="28575">
            <a:solidFill>
              <a:srgbClr val="2D429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2D4293"/>
                </a:solidFill>
                <a:latin typeface="Montserrat Regular" panose="00000500000000000000" pitchFamily="2" charset="-52"/>
                <a:ea typeface="Montserrat Regular"/>
                <a:cs typeface="Montserrat Bold"/>
              </a:rPr>
              <a:t>Стентирование коронарных артерий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8C2494AB-FDD8-1686-50E8-83E598F5F5DE}"/>
              </a:ext>
            </a:extLst>
          </p:cNvPr>
          <p:cNvSpPr/>
          <p:nvPr/>
        </p:nvSpPr>
        <p:spPr>
          <a:xfrm>
            <a:off x="3477424" y="3065443"/>
            <a:ext cx="3381104" cy="681709"/>
          </a:xfrm>
          <a:prstGeom prst="rect">
            <a:avLst/>
          </a:prstGeom>
          <a:noFill/>
          <a:ln w="28575">
            <a:solidFill>
              <a:srgbClr val="2D429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schemeClr val="tx1"/>
                </a:solidFill>
                <a:latin typeface="Montserrat Bold"/>
                <a:ea typeface="Montserrat Regular"/>
                <a:cs typeface="Montserrat Bold"/>
              </a:rPr>
              <a:t>НФЗ - </a:t>
            </a:r>
            <a:r>
              <a:rPr lang="en-US" sz="12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1</a:t>
            </a:r>
            <a:r>
              <a:rPr lang="ru-RU" sz="12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67</a:t>
            </a:r>
            <a:r>
              <a:rPr lang="ru-RU" sz="1200" b="1" dirty="0">
                <a:solidFill>
                  <a:srgbClr val="C00000"/>
                </a:solidFill>
                <a:latin typeface="Montserrat Bold"/>
              </a:rPr>
              <a:t> 914,</a:t>
            </a:r>
            <a:r>
              <a:rPr lang="en-US" sz="1200" b="1" dirty="0">
                <a:solidFill>
                  <a:srgbClr val="C00000"/>
                </a:solidFill>
                <a:latin typeface="Montserrat Bold"/>
              </a:rPr>
              <a:t>2</a:t>
            </a:r>
            <a:r>
              <a:rPr lang="ru-RU" sz="1200" b="1" dirty="0">
                <a:solidFill>
                  <a:srgbClr val="C00000"/>
                </a:solidFill>
                <a:latin typeface="Montserrat Bold"/>
              </a:rPr>
              <a:t> рублей </a:t>
            </a:r>
            <a:r>
              <a:rPr lang="ru-RU" sz="1200" b="1" i="1" dirty="0">
                <a:solidFill>
                  <a:srgbClr val="C00000"/>
                </a:solidFill>
                <a:latin typeface="Montserrat Bold"/>
              </a:rPr>
              <a:t>(-13,</a:t>
            </a:r>
            <a:r>
              <a:rPr lang="en-US" sz="1200" b="1" i="1" dirty="0">
                <a:solidFill>
                  <a:srgbClr val="C00000"/>
                </a:solidFill>
                <a:latin typeface="Montserrat Bold"/>
              </a:rPr>
              <a:t>3</a:t>
            </a:r>
            <a:r>
              <a:rPr lang="ru-RU" sz="1200" b="1" i="1" dirty="0">
                <a:solidFill>
                  <a:srgbClr val="C00000"/>
                </a:solidFill>
                <a:latin typeface="Montserrat Bold"/>
              </a:rPr>
              <a:t>%)</a:t>
            </a:r>
          </a:p>
          <a:p>
            <a:r>
              <a:rPr lang="ru-RU" sz="1200" b="1" i="1" dirty="0">
                <a:solidFill>
                  <a:srgbClr val="C00000"/>
                </a:solidFill>
                <a:latin typeface="Montserrat Bold"/>
              </a:rPr>
              <a:t> </a:t>
            </a:r>
          </a:p>
          <a:p>
            <a:r>
              <a:rPr lang="ru-RU" sz="1200" b="1" dirty="0">
                <a:solidFill>
                  <a:schemeClr val="tx1"/>
                </a:solidFill>
                <a:latin typeface="Montserrat Bold"/>
                <a:ea typeface="Montserrat Regular"/>
                <a:cs typeface="Montserrat Bold"/>
              </a:rPr>
              <a:t>Объем – </a:t>
            </a:r>
            <a:r>
              <a:rPr lang="ru-RU" sz="1200" b="1" dirty="0">
                <a:solidFill>
                  <a:srgbClr val="C00000"/>
                </a:solidFill>
                <a:latin typeface="Montserrat" panose="00000500000000000000" pitchFamily="2" charset="-52"/>
              </a:rPr>
              <a:t>339 505 </a:t>
            </a:r>
            <a:r>
              <a:rPr lang="ru-RU" sz="12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случаев </a:t>
            </a:r>
            <a:endParaRPr lang="ru-RU" sz="1200" b="1" i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1B4E0D41-720A-65CE-166D-3DE297C44466}"/>
              </a:ext>
            </a:extLst>
          </p:cNvPr>
          <p:cNvSpPr/>
          <p:nvPr/>
        </p:nvSpPr>
        <p:spPr>
          <a:xfrm>
            <a:off x="7138000" y="3827411"/>
            <a:ext cx="4802201" cy="68170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200" b="1" i="1" dirty="0">
              <a:solidFill>
                <a:srgbClr val="00B050"/>
              </a:solidFill>
              <a:latin typeface="Montserrat Bold"/>
              <a:ea typeface="Montserrat Regular"/>
              <a:cs typeface="Montserrat Bold"/>
            </a:endParaRPr>
          </a:p>
          <a:p>
            <a:pPr algn="ctr"/>
            <a:r>
              <a:rPr lang="ru-RU" sz="1370" b="1" i="1" dirty="0">
                <a:solidFill>
                  <a:srgbClr val="00B050"/>
                </a:solidFill>
                <a:latin typeface="Montserrat Bold"/>
                <a:ea typeface="Montserrat Regular"/>
                <a:cs typeface="Montserrat Bold"/>
              </a:rPr>
              <a:t>Перевод 53 группы из ВМП</a:t>
            </a:r>
            <a:r>
              <a:rPr lang="en-US" sz="1370" b="1" i="1" dirty="0">
                <a:solidFill>
                  <a:srgbClr val="00B050"/>
                </a:solidFill>
                <a:latin typeface="Montserrat Bold"/>
                <a:ea typeface="Montserrat Regular"/>
                <a:cs typeface="Montserrat Bold"/>
              </a:rPr>
              <a:t> I</a:t>
            </a:r>
            <a:r>
              <a:rPr lang="ru-RU" sz="1370" b="1" i="1" dirty="0">
                <a:solidFill>
                  <a:srgbClr val="00B050"/>
                </a:solidFill>
                <a:latin typeface="Montserrat Bold"/>
                <a:ea typeface="Montserrat Regular"/>
                <a:cs typeface="Montserrat Bold"/>
              </a:rPr>
              <a:t> в КСГ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337CC37E-04AE-A5E9-289F-C2574C569DBF}"/>
              </a:ext>
            </a:extLst>
          </p:cNvPr>
          <p:cNvSpPr/>
          <p:nvPr/>
        </p:nvSpPr>
        <p:spPr>
          <a:xfrm>
            <a:off x="238185" y="3826630"/>
            <a:ext cx="2667935" cy="681709"/>
          </a:xfrm>
          <a:prstGeom prst="rect">
            <a:avLst/>
          </a:prstGeom>
          <a:noFill/>
          <a:ln w="28575">
            <a:solidFill>
              <a:srgbClr val="2D429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2D4293"/>
                </a:solidFill>
                <a:latin typeface="Montserrat Regular" panose="00000500000000000000" pitchFamily="2" charset="-52"/>
              </a:rPr>
              <a:t>Имплантация частотно-адаптированного кардиостимулятора взрослым 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8804B25-B66B-5F07-9EDE-8658FDBC5AB1}"/>
              </a:ext>
            </a:extLst>
          </p:cNvPr>
          <p:cNvSpPr/>
          <p:nvPr/>
        </p:nvSpPr>
        <p:spPr>
          <a:xfrm>
            <a:off x="3477508" y="3825179"/>
            <a:ext cx="3381104" cy="681709"/>
          </a:xfrm>
          <a:prstGeom prst="rect">
            <a:avLst/>
          </a:prstGeom>
          <a:noFill/>
          <a:ln w="28575">
            <a:solidFill>
              <a:srgbClr val="2D429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schemeClr val="tx1"/>
                </a:solidFill>
                <a:latin typeface="Montserrat Bold"/>
                <a:ea typeface="Montserrat Regular"/>
                <a:cs typeface="Montserrat Bold"/>
              </a:rPr>
              <a:t>НФЗ – </a:t>
            </a:r>
            <a:r>
              <a:rPr lang="ru-RU" sz="12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259 394</a:t>
            </a:r>
            <a:r>
              <a:rPr lang="ru-RU" sz="1200" b="1" dirty="0">
                <a:solidFill>
                  <a:srgbClr val="C00000"/>
                </a:solidFill>
                <a:latin typeface="Montserrat Bold"/>
              </a:rPr>
              <a:t>,0 рублей </a:t>
            </a:r>
            <a:r>
              <a:rPr lang="ru-RU" sz="1200" b="1" i="1" dirty="0">
                <a:solidFill>
                  <a:srgbClr val="C00000"/>
                </a:solidFill>
                <a:latin typeface="Montserrat Bold"/>
              </a:rPr>
              <a:t>(+1,8%)</a:t>
            </a:r>
          </a:p>
          <a:p>
            <a:r>
              <a:rPr lang="ru-RU" sz="1200" b="1" i="1" dirty="0">
                <a:solidFill>
                  <a:srgbClr val="C00000"/>
                </a:solidFill>
                <a:latin typeface="Montserrat Bold"/>
              </a:rPr>
              <a:t> </a:t>
            </a:r>
          </a:p>
          <a:p>
            <a:r>
              <a:rPr lang="ru-RU" sz="1200" b="1" dirty="0">
                <a:solidFill>
                  <a:schemeClr val="tx1"/>
                </a:solidFill>
                <a:latin typeface="Montserrat Bold"/>
                <a:ea typeface="Montserrat Regular"/>
                <a:cs typeface="Montserrat Bold"/>
              </a:rPr>
              <a:t>Объем – </a:t>
            </a:r>
            <a:r>
              <a:rPr lang="ru-RU" sz="1200" b="1" dirty="0">
                <a:solidFill>
                  <a:srgbClr val="C00000"/>
                </a:solidFill>
                <a:latin typeface="Montserrat" panose="00000500000000000000" pitchFamily="2" charset="-52"/>
              </a:rPr>
              <a:t>62 736 </a:t>
            </a:r>
            <a:r>
              <a:rPr lang="ru-RU" sz="12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случаев </a:t>
            </a:r>
            <a:endParaRPr lang="ru-RU" sz="1200" b="1" i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6D064AD7-5835-919D-72F4-7526EB47BB24}"/>
              </a:ext>
            </a:extLst>
          </p:cNvPr>
          <p:cNvSpPr/>
          <p:nvPr/>
        </p:nvSpPr>
        <p:spPr>
          <a:xfrm>
            <a:off x="7138000" y="4606214"/>
            <a:ext cx="4802201" cy="117301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70" b="1" i="1" dirty="0">
                <a:solidFill>
                  <a:srgbClr val="00B050"/>
                </a:solidFill>
                <a:latin typeface="Montserrat Bold"/>
              </a:rPr>
              <a:t>Включен новый метод ВМП </a:t>
            </a:r>
            <a:r>
              <a:rPr lang="ru-RU" sz="1370" i="1" dirty="0">
                <a:solidFill>
                  <a:srgbClr val="00B050"/>
                </a:solidFill>
                <a:latin typeface="Montserrat Bold"/>
              </a:rPr>
              <a:t>«Эндоваскулярная деструкция  проводящих путей и </a:t>
            </a:r>
            <a:r>
              <a:rPr lang="ru-RU" sz="1370" i="1" dirty="0" err="1">
                <a:solidFill>
                  <a:srgbClr val="00B050"/>
                </a:solidFill>
                <a:latin typeface="Montserrat Bold"/>
              </a:rPr>
              <a:t>аритмогенных</a:t>
            </a:r>
            <a:r>
              <a:rPr lang="ru-RU" sz="1370" i="1" dirty="0">
                <a:solidFill>
                  <a:srgbClr val="00B050"/>
                </a:solidFill>
                <a:latin typeface="Montserrat Bold"/>
              </a:rPr>
              <a:t> зон сердца эндоваскулярным доступом с использованием  навигационной системы картирования сердца»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xmlns="" id="{BA857DFD-2287-E453-432F-B908A8D6DB89}"/>
              </a:ext>
            </a:extLst>
          </p:cNvPr>
          <p:cNvSpPr/>
          <p:nvPr/>
        </p:nvSpPr>
        <p:spPr>
          <a:xfrm>
            <a:off x="238185" y="4605433"/>
            <a:ext cx="2667935" cy="1173016"/>
          </a:xfrm>
          <a:prstGeom prst="rect">
            <a:avLst/>
          </a:prstGeom>
          <a:noFill/>
          <a:ln w="28575">
            <a:solidFill>
              <a:srgbClr val="2D429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2D4293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Эндоваскулярная деструкция дополнительных проводящих путей и </a:t>
            </a:r>
            <a:r>
              <a:rPr lang="ru-RU" sz="1200" b="1" dirty="0" err="1">
                <a:solidFill>
                  <a:srgbClr val="2D4293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аритмогенных</a:t>
            </a:r>
            <a:r>
              <a:rPr lang="ru-RU" sz="1200" b="1" dirty="0">
                <a:solidFill>
                  <a:srgbClr val="2D4293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 зон сердца</a:t>
            </a:r>
            <a:endParaRPr lang="ru-RU" sz="1200" b="1" dirty="0">
              <a:solidFill>
                <a:srgbClr val="2D4293"/>
              </a:solidFill>
              <a:latin typeface="Montserrat Bold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xmlns="" id="{E868C23D-AE4A-5D98-B9BC-B2831B6CB445}"/>
              </a:ext>
            </a:extLst>
          </p:cNvPr>
          <p:cNvSpPr/>
          <p:nvPr/>
        </p:nvSpPr>
        <p:spPr>
          <a:xfrm>
            <a:off x="3477508" y="4603982"/>
            <a:ext cx="3381104" cy="1173016"/>
          </a:xfrm>
          <a:prstGeom prst="rect">
            <a:avLst/>
          </a:prstGeom>
          <a:noFill/>
          <a:ln w="28575">
            <a:solidFill>
              <a:srgbClr val="2D429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schemeClr val="tx1"/>
                </a:solidFill>
                <a:latin typeface="Montserrat Bold"/>
                <a:ea typeface="Montserrat Regular"/>
                <a:cs typeface="Montserrat Bold"/>
              </a:rPr>
              <a:t>НФЗ  </a:t>
            </a:r>
            <a:r>
              <a:rPr lang="ru-RU" sz="12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351 396,1 рублей</a:t>
            </a:r>
          </a:p>
          <a:p>
            <a:endParaRPr lang="ru-RU" sz="12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endParaRPr>
          </a:p>
          <a:p>
            <a:r>
              <a:rPr lang="ru-RU" sz="1200" b="1" dirty="0">
                <a:solidFill>
                  <a:schemeClr val="tx1"/>
                </a:solidFill>
                <a:latin typeface="Montserrat Bold"/>
                <a:ea typeface="Montserrat Regular"/>
                <a:cs typeface="Montserrat Bold"/>
              </a:rPr>
              <a:t>Объем - </a:t>
            </a:r>
            <a:r>
              <a:rPr lang="ru-RU" sz="12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27 575 случаев</a:t>
            </a:r>
          </a:p>
        </p:txBody>
      </p:sp>
      <p:sp>
        <p:nvSpPr>
          <p:cNvPr id="38" name="Стрелка вниз 4">
            <a:extLst>
              <a:ext uri="{FF2B5EF4-FFF2-40B4-BE49-F238E27FC236}">
                <a16:creationId xmlns:a16="http://schemas.microsoft.com/office/drawing/2014/main" xmlns="" id="{79AB1620-BDFF-09D5-D9BE-5D0C809D88D4}"/>
              </a:ext>
            </a:extLst>
          </p:cNvPr>
          <p:cNvSpPr/>
          <p:nvPr/>
        </p:nvSpPr>
        <p:spPr>
          <a:xfrm rot="16200000">
            <a:off x="3028318" y="6116874"/>
            <a:ext cx="339604" cy="322162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2D42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B213476E-830B-D858-F825-A81007D1BC20}"/>
              </a:ext>
            </a:extLst>
          </p:cNvPr>
          <p:cNvSpPr/>
          <p:nvPr/>
        </p:nvSpPr>
        <p:spPr>
          <a:xfrm>
            <a:off x="7138000" y="5856384"/>
            <a:ext cx="4802201" cy="84760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70" i="1" dirty="0">
                <a:solidFill>
                  <a:srgbClr val="00B050"/>
                </a:solidFill>
                <a:latin typeface="Montserrat Bold"/>
              </a:rPr>
              <a:t>Без изменений</a:t>
            </a: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xmlns="" id="{6D3955A8-391B-FDE3-08E5-8C6005831F10}"/>
              </a:ext>
            </a:extLst>
          </p:cNvPr>
          <p:cNvSpPr/>
          <p:nvPr/>
        </p:nvSpPr>
        <p:spPr>
          <a:xfrm>
            <a:off x="238185" y="5855603"/>
            <a:ext cx="2667935" cy="847606"/>
          </a:xfrm>
          <a:prstGeom prst="rect">
            <a:avLst/>
          </a:prstGeom>
          <a:noFill/>
          <a:ln w="28575">
            <a:solidFill>
              <a:srgbClr val="2D429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2D4293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Оперативные вмешательства на </a:t>
            </a:r>
            <a:r>
              <a:rPr lang="ru-RU" sz="1200" b="1" dirty="0" err="1">
                <a:solidFill>
                  <a:srgbClr val="2D4293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брахиоцефальных</a:t>
            </a:r>
            <a:r>
              <a:rPr lang="ru-RU" sz="1200" b="1" dirty="0">
                <a:solidFill>
                  <a:srgbClr val="2D4293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 артериях (стентирование или </a:t>
            </a:r>
            <a:r>
              <a:rPr lang="ru-RU" sz="1200" b="1" dirty="0" err="1">
                <a:solidFill>
                  <a:srgbClr val="2D4293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эндартерэктомия</a:t>
            </a:r>
            <a:r>
              <a:rPr lang="ru-RU" sz="1200" b="1" dirty="0">
                <a:solidFill>
                  <a:srgbClr val="2D4293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BB70BB1A-82D6-F83A-1309-CE5C45E0E4B8}"/>
              </a:ext>
            </a:extLst>
          </p:cNvPr>
          <p:cNvSpPr/>
          <p:nvPr/>
        </p:nvSpPr>
        <p:spPr>
          <a:xfrm>
            <a:off x="3477508" y="5854152"/>
            <a:ext cx="3381104" cy="847606"/>
          </a:xfrm>
          <a:prstGeom prst="rect">
            <a:avLst/>
          </a:prstGeom>
          <a:noFill/>
          <a:ln w="28575">
            <a:solidFill>
              <a:srgbClr val="2D429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schemeClr val="tx1"/>
                </a:solidFill>
                <a:latin typeface="Montserrat Bold"/>
                <a:ea typeface="Montserrat Regular"/>
                <a:cs typeface="Montserrat Bold"/>
              </a:rPr>
              <a:t>НФЗ  </a:t>
            </a:r>
            <a:r>
              <a:rPr lang="ru-RU" sz="12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211 159,8 рублей</a:t>
            </a:r>
          </a:p>
          <a:p>
            <a:endParaRPr lang="ru-RU" sz="1200" b="1" dirty="0">
              <a:solidFill>
                <a:srgbClr val="C00000"/>
              </a:solidFill>
              <a:latin typeface="Montserrat Bold"/>
              <a:ea typeface="Montserrat Regular"/>
              <a:cs typeface="Montserrat Bold"/>
            </a:endParaRPr>
          </a:p>
          <a:p>
            <a:r>
              <a:rPr lang="ru-RU" sz="1200" b="1" dirty="0">
                <a:solidFill>
                  <a:schemeClr val="tx1"/>
                </a:solidFill>
                <a:latin typeface="Montserrat Bold"/>
                <a:ea typeface="Montserrat Regular"/>
                <a:cs typeface="Montserrat Bold"/>
              </a:rPr>
              <a:t>Объем - </a:t>
            </a:r>
            <a:r>
              <a:rPr lang="ru-RU" sz="12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68 864 случая</a:t>
            </a:r>
          </a:p>
        </p:txBody>
      </p:sp>
    </p:spTree>
    <p:extLst>
      <p:ext uri="{BB962C8B-B14F-4D97-AF65-F5344CB8AC3E}">
        <p14:creationId xmlns:p14="http://schemas.microsoft.com/office/powerpoint/2010/main" val="19174415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54FF1441-8131-D526-E512-CD1B8C868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B6436-B45E-42A8-BCD8-346DADC81700}" type="slidenum">
              <a:rPr lang="ru-RU" smtClean="0"/>
              <a:pPr/>
              <a:t>17</a:t>
            </a:fld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AA113E4C-EB58-193E-26E5-8247B1586313}"/>
              </a:ext>
            </a:extLst>
          </p:cNvPr>
          <p:cNvSpPr/>
          <p:nvPr/>
        </p:nvSpPr>
        <p:spPr>
          <a:xfrm>
            <a:off x="0" y="1196752"/>
            <a:ext cx="12192001" cy="369332"/>
          </a:xfrm>
          <a:prstGeom prst="rect">
            <a:avLst/>
          </a:prstGeom>
          <a:solidFill>
            <a:srgbClr val="2D4293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ru-RU" b="1" dirty="0">
                <a:solidFill>
                  <a:schemeClr val="bg1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Новеллы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9BECDA2F-408B-F825-9262-041B758FF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976" y="283262"/>
            <a:ext cx="11480852" cy="612068"/>
          </a:xfrm>
        </p:spPr>
        <p:txBody>
          <a:bodyPr>
            <a:noAutofit/>
          </a:bodyPr>
          <a:lstStyle/>
          <a:p>
            <a:r>
              <a:rPr lang="ru-RU" sz="2400" dirty="0"/>
              <a:t>Нормативы финансовых затрат на единицу объема и нормативы объема медицинской помощи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AE90279-99F6-3F75-58B7-0F57630F6129}"/>
              </a:ext>
            </a:extLst>
          </p:cNvPr>
          <p:cNvSpPr/>
          <p:nvPr/>
        </p:nvSpPr>
        <p:spPr>
          <a:xfrm>
            <a:off x="-168696" y="292978"/>
            <a:ext cx="936104" cy="648072"/>
          </a:xfrm>
          <a:prstGeom prst="rect">
            <a:avLst/>
          </a:prstGeom>
          <a:solidFill>
            <a:srgbClr val="2D4293"/>
          </a:solidFill>
          <a:ln>
            <a:solidFill>
              <a:srgbClr val="2D42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B5ADACD2-F8B1-165C-14C8-B7455D9DFDF8}"/>
              </a:ext>
            </a:extLst>
          </p:cNvPr>
          <p:cNvSpPr/>
          <p:nvPr/>
        </p:nvSpPr>
        <p:spPr>
          <a:xfrm>
            <a:off x="633452" y="1844825"/>
            <a:ext cx="5097940" cy="1362797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2D4293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Впервые установлены объемы медицинской помощи</a:t>
            </a:r>
          </a:p>
          <a:p>
            <a:pPr algn="ctr"/>
            <a:r>
              <a:rPr lang="ru-RU" b="1" dirty="0">
                <a:solidFill>
                  <a:srgbClr val="2D4293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и </a:t>
            </a:r>
          </a:p>
          <a:p>
            <a:pPr algn="ctr"/>
            <a:r>
              <a:rPr lang="ru-RU" b="1" dirty="0">
                <a:solidFill>
                  <a:srgbClr val="2D4293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нормативы финансовых затрат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18A9B2E2-FFC1-0A21-A97F-C1673F0E7815}"/>
              </a:ext>
            </a:extLst>
          </p:cNvPr>
          <p:cNvSpPr/>
          <p:nvPr/>
        </p:nvSpPr>
        <p:spPr>
          <a:xfrm>
            <a:off x="6235448" y="1844824"/>
            <a:ext cx="5616624" cy="1362798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n w="19050">
                  <a:solidFill>
                    <a:srgbClr val="BF2344"/>
                  </a:solidFill>
                </a:ln>
                <a:solidFill>
                  <a:srgbClr val="C00000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ТРАНСПЛАНТАЦИЯ ПОЧКИ</a:t>
            </a:r>
            <a:r>
              <a:rPr lang="ru-RU" b="1" dirty="0">
                <a:solidFill>
                  <a:srgbClr val="C00000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   МО </a:t>
            </a:r>
            <a:r>
              <a:rPr lang="ru-RU" b="1" dirty="0">
                <a:solidFill>
                  <a:srgbClr val="59B27C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3 600 случаев госпитализации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1 299 928,4 рубля</a:t>
            </a:r>
            <a:endParaRPr lang="ru-RU" b="1" dirty="0">
              <a:solidFill>
                <a:schemeClr val="tx1"/>
              </a:solidFill>
              <a:latin typeface="Montserrat Regular" panose="000005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xmlns="" id="{297920F2-D5EA-5C12-AFA2-8DBAA7D01037}"/>
              </a:ext>
            </a:extLst>
          </p:cNvPr>
          <p:cNvSpPr/>
          <p:nvPr/>
        </p:nvSpPr>
        <p:spPr>
          <a:xfrm>
            <a:off x="1739516" y="4365104"/>
            <a:ext cx="8712968" cy="1994520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При наличии направления на осуществление плановой госпитализации с целью проведения хирургического лечения при оказании специализированной, в том числе высокотехнологичной, медицинской помощи госпитализация пациента в медицинскую организацию осуществляется </a:t>
            </a:r>
            <a:r>
              <a:rPr lang="ru-RU" b="1" dirty="0">
                <a:solidFill>
                  <a:srgbClr val="C00000"/>
                </a:solidFill>
              </a:rPr>
              <a:t>не ранее чем за сутки до начала хирургического лечения, за исключением ситуаций, обусловленных медицинскими показаниями.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9DC61D68-0813-EE43-39B1-EF93171E51ED}"/>
              </a:ext>
            </a:extLst>
          </p:cNvPr>
          <p:cNvSpPr/>
          <p:nvPr/>
        </p:nvSpPr>
        <p:spPr>
          <a:xfrm>
            <a:off x="764935" y="3635732"/>
            <a:ext cx="10803674" cy="369332"/>
          </a:xfrm>
          <a:prstGeom prst="rect">
            <a:avLst/>
          </a:prstGeom>
          <a:solidFill>
            <a:srgbClr val="59B27C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 Bold"/>
                <a:ea typeface="+mn-ea"/>
                <a:cs typeface="Times New Roman" panose="02020603050405020304" pitchFamily="18" charset="0"/>
              </a:rPr>
              <a:t>Впервые введена норма по плановой госпитализации</a:t>
            </a:r>
          </a:p>
        </p:txBody>
      </p:sp>
    </p:spTree>
    <p:extLst>
      <p:ext uri="{BB962C8B-B14F-4D97-AF65-F5344CB8AC3E}">
        <p14:creationId xmlns:p14="http://schemas.microsoft.com/office/powerpoint/2010/main" val="9774027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F5A5FF6-99A6-65AF-90DB-950BB5D455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3F65078-AC26-AA5C-10DD-237FF48D2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836" y="359764"/>
            <a:ext cx="11161240" cy="612068"/>
          </a:xfrm>
        </p:spPr>
        <p:txBody>
          <a:bodyPr>
            <a:noAutofit/>
          </a:bodyPr>
          <a:lstStyle/>
          <a:p>
            <a:r>
              <a:rPr lang="ru-RU" sz="2400" dirty="0"/>
              <a:t>Нормативы финансовых затрат на единицу объема и нормативы объема медицинской помощи</a:t>
            </a:r>
          </a:p>
        </p:txBody>
      </p:sp>
      <p:sp>
        <p:nvSpPr>
          <p:cNvPr id="4" name="Номер слайда 35">
            <a:extLst>
              <a:ext uri="{FF2B5EF4-FFF2-40B4-BE49-F238E27FC236}">
                <a16:creationId xmlns:a16="http://schemas.microsoft.com/office/drawing/2014/main" xmlns="" id="{3D88F401-8924-61FC-3DFE-581495F72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/>
              <a:t>25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04CD075-B542-F3B2-0CEB-A663AC977BC9}"/>
              </a:ext>
            </a:extLst>
          </p:cNvPr>
          <p:cNvSpPr txBox="1"/>
          <p:nvPr/>
        </p:nvSpPr>
        <p:spPr>
          <a:xfrm>
            <a:off x="263352" y="1613699"/>
            <a:ext cx="1180931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2D4293"/>
                </a:solidFill>
              </a:rPr>
              <a:t>Нормативы объема по медицинской реабилитации </a:t>
            </a:r>
            <a:r>
              <a:rPr lang="ru-RU" b="1" dirty="0">
                <a:solidFill>
                  <a:srgbClr val="C00000"/>
                </a:solidFill>
              </a:rPr>
              <a:t>увеличены на 4,0% </a:t>
            </a:r>
            <a:r>
              <a:rPr lang="ru-RU" b="1" dirty="0">
                <a:solidFill>
                  <a:srgbClr val="2D4293"/>
                </a:solidFill>
              </a:rPr>
              <a:t>по всем условиям оказания, в том числе: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/>
              <a:t>В амбулаторных условиях – </a:t>
            </a:r>
            <a:r>
              <a:rPr lang="ru-RU" b="1" dirty="0">
                <a:solidFill>
                  <a:srgbClr val="C00000"/>
                </a:solidFill>
              </a:rPr>
              <a:t>491 823 случая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/>
              <a:t>В условия дневного стационара – </a:t>
            </a:r>
            <a:r>
              <a:rPr lang="ru-RU" b="1" dirty="0">
                <a:solidFill>
                  <a:srgbClr val="C00000"/>
                </a:solidFill>
              </a:rPr>
              <a:t>410 412 случаев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/>
              <a:t>В условия круглосуточного стационара – </a:t>
            </a:r>
            <a:r>
              <a:rPr lang="ru-RU" b="1" dirty="0">
                <a:solidFill>
                  <a:srgbClr val="C00000"/>
                </a:solidFill>
              </a:rPr>
              <a:t>856 277 случаев</a:t>
            </a:r>
            <a:endParaRPr lang="ru-RU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dirty="0"/>
          </a:p>
          <a:p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6A48A73F-3A19-D0CC-5536-69DD40A89B0B}"/>
              </a:ext>
            </a:extLst>
          </p:cNvPr>
          <p:cNvSpPr/>
          <p:nvPr/>
        </p:nvSpPr>
        <p:spPr>
          <a:xfrm>
            <a:off x="7062127" y="2096080"/>
            <a:ext cx="4896544" cy="1477328"/>
          </a:xfrm>
          <a:prstGeom prst="rect">
            <a:avLst/>
          </a:prstGeom>
          <a:noFill/>
          <a:ln w="19050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xmlns="" id="{914C10F4-6EF3-605B-7794-E881E008A532}"/>
              </a:ext>
            </a:extLst>
          </p:cNvPr>
          <p:cNvSpPr/>
          <p:nvPr/>
        </p:nvSpPr>
        <p:spPr>
          <a:xfrm>
            <a:off x="6229389" y="2568308"/>
            <a:ext cx="720080" cy="521054"/>
          </a:xfrm>
          <a:prstGeom prst="rightArrow">
            <a:avLst/>
          </a:prstGeom>
          <a:solidFill>
            <a:srgbClr val="2D4293"/>
          </a:solidFill>
          <a:ln>
            <a:solidFill>
              <a:srgbClr val="2D429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7E6B7CFD-B07C-72ED-F3ED-486537DACB73}"/>
              </a:ext>
            </a:extLst>
          </p:cNvPr>
          <p:cNvSpPr txBox="1"/>
          <p:nvPr/>
        </p:nvSpPr>
        <p:spPr>
          <a:xfrm>
            <a:off x="7057172" y="2228671"/>
            <a:ext cx="4824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2D4293"/>
                </a:solidFill>
              </a:rPr>
              <a:t>Позволит пройти медицинскую реабилитацию почти </a:t>
            </a:r>
            <a:r>
              <a:rPr lang="ru-RU" b="1" dirty="0">
                <a:solidFill>
                  <a:srgbClr val="C00000"/>
                </a:solidFill>
              </a:rPr>
              <a:t>1,8 млн. человек </a:t>
            </a:r>
          </a:p>
          <a:p>
            <a:pPr algn="ctr"/>
            <a:r>
              <a:rPr lang="ru-RU" b="1" dirty="0">
                <a:solidFill>
                  <a:srgbClr val="2D4293"/>
                </a:solidFill>
              </a:rPr>
              <a:t>(Национальный проект</a:t>
            </a:r>
            <a:br>
              <a:rPr lang="ru-RU" b="1" dirty="0">
                <a:solidFill>
                  <a:srgbClr val="2D4293"/>
                </a:solidFill>
              </a:rPr>
            </a:br>
            <a:r>
              <a:rPr lang="ru-RU" b="1" dirty="0">
                <a:solidFill>
                  <a:srgbClr val="2D4293"/>
                </a:solidFill>
              </a:rPr>
              <a:t>«Продолжительная и активная жизнь») 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D2C1AF65-48AB-FB92-BD75-8538E1BE0F70}"/>
              </a:ext>
            </a:extLst>
          </p:cNvPr>
          <p:cNvSpPr/>
          <p:nvPr/>
        </p:nvSpPr>
        <p:spPr>
          <a:xfrm>
            <a:off x="0" y="1100744"/>
            <a:ext cx="12192001" cy="369332"/>
          </a:xfrm>
          <a:prstGeom prst="rect">
            <a:avLst/>
          </a:prstGeom>
          <a:solidFill>
            <a:srgbClr val="2D4293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ru-RU" b="1" dirty="0">
                <a:solidFill>
                  <a:schemeClr val="bg1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Медицинская реабилитация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516C3DF7-0F3D-DDDF-65D9-0D2C74EE5F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362599"/>
              </p:ext>
            </p:extLst>
          </p:nvPr>
        </p:nvGraphicFramePr>
        <p:xfrm>
          <a:off x="223248" y="3901590"/>
          <a:ext cx="11809312" cy="2592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012">
                  <a:extLst>
                    <a:ext uri="{9D8B030D-6E8A-4147-A177-3AD203B41FA5}">
                      <a16:colId xmlns:a16="http://schemas.microsoft.com/office/drawing/2014/main" xmlns="" val="565800680"/>
                    </a:ext>
                  </a:extLst>
                </a:gridCol>
                <a:gridCol w="5455849">
                  <a:extLst>
                    <a:ext uri="{9D8B030D-6E8A-4147-A177-3AD203B41FA5}">
                      <a16:colId xmlns:a16="http://schemas.microsoft.com/office/drawing/2014/main" xmlns="" val="1959182618"/>
                    </a:ext>
                  </a:extLst>
                </a:gridCol>
                <a:gridCol w="6004451">
                  <a:extLst>
                    <a:ext uri="{9D8B030D-6E8A-4147-A177-3AD203B41FA5}">
                      <a16:colId xmlns:a16="http://schemas.microsoft.com/office/drawing/2014/main" xmlns="" val="946388085"/>
                    </a:ext>
                  </a:extLst>
                </a:gridCol>
              </a:tblGrid>
              <a:tr h="60858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№</a:t>
                      </a:r>
                    </a:p>
                  </a:txBody>
                  <a:tcPr anchor="ctr">
                    <a:solidFill>
                      <a:srgbClr val="2D42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Актуализированы КСГ</a:t>
                      </a:r>
                    </a:p>
                  </a:txBody>
                  <a:tcPr anchor="ctr">
                    <a:solidFill>
                      <a:srgbClr val="2D42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Добавлены КСГ</a:t>
                      </a:r>
                    </a:p>
                  </a:txBody>
                  <a:tcPr anchor="ctr">
                    <a:solidFill>
                      <a:srgbClr val="2D42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986051"/>
                  </a:ext>
                </a:extLst>
              </a:tr>
              <a:tr h="77364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chemeClr val="dk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Операции на органе зрения (факоэмульсификация с имплантацией ИОЛ)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Комплексная медицинская реабилитация после протезирования 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нижних /верхних/двух и более конечностей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с установкой постоянного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экзопротеза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, в том числе с болевым синдромом, с применением ботулотоксина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150247759"/>
                  </a:ext>
                </a:extLst>
              </a:tr>
              <a:tr h="12100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chemeClr val="dk1"/>
                          </a:solidFill>
                          <a:latin typeface="Montserrat" panose="00000500000000000000" pitchFamily="2" charset="-52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Госпитализация в диагностических целях с постановкой (подтверждением) диагноза злокачественного новообразования с использованием ПЭТ КТ (только для ФМО)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-52"/>
                        </a:rPr>
                        <a:t>Комплексная мультидисциплинарная медицинская реабилитация детей при тяжелых нарушениях двигательных и когнитивных функций после структурного повреждения центральной нервной системы травматического и/или сосудистого генеза и/или тяжелой политравме на 1-м этапе в условиях отделения реанимации и интенсивной терапии (только для ФМО)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3630873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29692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01C90AA-A78B-BF94-36F3-B405CDDEAD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A5696619-2274-638A-C0E9-45E59840C8D8}"/>
              </a:ext>
            </a:extLst>
          </p:cNvPr>
          <p:cNvSpPr/>
          <p:nvPr/>
        </p:nvSpPr>
        <p:spPr>
          <a:xfrm>
            <a:off x="739909" y="165133"/>
            <a:ext cx="109542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Bold" panose="00000800000000000000" pitchFamily="2" charset="-52"/>
                <a:sym typeface="Montserrat Bold"/>
              </a:rPr>
              <a:t>Новеллы оказания </a:t>
            </a:r>
            <a:r>
              <a:rPr lang="ru-RU" sz="2400" b="1" dirty="0">
                <a:latin typeface="Montserrat Bold"/>
                <a:sym typeface="Arial"/>
              </a:rPr>
              <a:t>специализированной 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Bold" panose="00000800000000000000" pitchFamily="2" charset="-52"/>
                <a:sym typeface="Montserrat Bold"/>
              </a:rPr>
              <a:t>медицинской помощи в 2026 году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C961128B-85EC-F126-191F-808AA1A470F0}"/>
              </a:ext>
            </a:extLst>
          </p:cNvPr>
          <p:cNvSpPr/>
          <p:nvPr/>
        </p:nvSpPr>
        <p:spPr>
          <a:xfrm>
            <a:off x="983432" y="1027592"/>
            <a:ext cx="102251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ctr">
              <a:defRPr/>
            </a:pPr>
            <a:r>
              <a:rPr lang="ru-RU" sz="1600" b="1" dirty="0">
                <a:latin typeface="Montserrat"/>
                <a:cs typeface="Times New Roman" panose="02020603050405020304" pitchFamily="18" charset="0"/>
              </a:rPr>
              <a:t>В программу ОМС на 2026 год включаются </a:t>
            </a:r>
            <a:r>
              <a:rPr lang="ru-RU" sz="1600" b="1" dirty="0">
                <a:solidFill>
                  <a:srgbClr val="C00000"/>
                </a:solidFill>
                <a:latin typeface="Montserrat"/>
                <a:cs typeface="Times New Roman" panose="02020603050405020304" pitchFamily="18" charset="0"/>
              </a:rPr>
              <a:t>14 методов лечения </a:t>
            </a:r>
            <a:r>
              <a:rPr lang="ru-RU" sz="1600" b="1" dirty="0">
                <a:latin typeface="Montserrat"/>
                <a:cs typeface="Times New Roman" panose="02020603050405020304" pitchFamily="18" charset="0"/>
              </a:rPr>
              <a:t>для базовой программы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ontserrat Bold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FEB9566E-211D-20AE-B2CA-8B5CFDE4D8B8}"/>
              </a:ext>
            </a:extLst>
          </p:cNvPr>
          <p:cNvSpPr/>
          <p:nvPr/>
        </p:nvSpPr>
        <p:spPr>
          <a:xfrm>
            <a:off x="-168696" y="116045"/>
            <a:ext cx="828092" cy="612068"/>
          </a:xfrm>
          <a:prstGeom prst="rect">
            <a:avLst/>
          </a:prstGeom>
          <a:solidFill>
            <a:srgbClr val="2D4293"/>
          </a:solidFill>
          <a:ln>
            <a:solidFill>
              <a:srgbClr val="2D42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Номер слайда 1">
            <a:extLst>
              <a:ext uri="{FF2B5EF4-FFF2-40B4-BE49-F238E27FC236}">
                <a16:creationId xmlns:a16="http://schemas.microsoft.com/office/drawing/2014/main" xmlns="" id="{0C299E05-8436-F367-94D0-0CDF39546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23774" y="6069"/>
            <a:ext cx="2743200" cy="365125"/>
          </a:xfrm>
        </p:spPr>
        <p:txBody>
          <a:bodyPr/>
          <a:lstStyle/>
          <a:p>
            <a:fld id="{A8F82FC6-CC5F-4F9D-93BA-AB3C33686B77}" type="slidenum">
              <a:rPr lang="ru-RU" sz="1400" b="1">
                <a:solidFill>
                  <a:srgbClr val="2D4293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19</a:t>
            </a:fld>
            <a:endParaRPr lang="ru-RU" sz="1400" b="1" dirty="0">
              <a:solidFill>
                <a:srgbClr val="2D4293"/>
              </a:solidFill>
              <a:latin typeface="Montserrat Regular" panose="000005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E8A7C766-A135-35FE-73B0-F4BC9BACA8AD}"/>
              </a:ext>
            </a:extLst>
          </p:cNvPr>
          <p:cNvSpPr txBox="1"/>
          <p:nvPr/>
        </p:nvSpPr>
        <p:spPr>
          <a:xfrm>
            <a:off x="9984432" y="-521031"/>
            <a:ext cx="61817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i="1" dirty="0">
                <a:hlinkClick r:id="rId3" tooltip="Ссылка на КонсультантПлюс"/>
              </a:rPr>
              <a:t>{КонсультантПлюс}</a:t>
            </a:r>
            <a:endParaRPr lang="ru-RU" dirty="0"/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xmlns="" id="{1BCA1788-C88F-B2DA-4457-C3275A51F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3618426"/>
              </p:ext>
            </p:extLst>
          </p:nvPr>
        </p:nvGraphicFramePr>
        <p:xfrm>
          <a:off x="54109" y="1382022"/>
          <a:ext cx="9786307" cy="52221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D0BC8D3F-1591-B05A-6B4B-17D875941CCC}"/>
              </a:ext>
            </a:extLst>
          </p:cNvPr>
          <p:cNvSpPr/>
          <p:nvPr/>
        </p:nvSpPr>
        <p:spPr>
          <a:xfrm>
            <a:off x="112936" y="1566647"/>
            <a:ext cx="600744" cy="576064"/>
          </a:xfrm>
          <a:prstGeom prst="ellipse">
            <a:avLst/>
          </a:prstGeom>
          <a:solidFill>
            <a:srgbClr val="59B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Regular" panose="00000500000000000000" pitchFamily="2" charset="-52"/>
                <a:ea typeface="+mn-ea"/>
                <a:cs typeface="Times New Roman" panose="02020603050405020304" pitchFamily="18" charset="0"/>
              </a:rPr>
              <a:t>1-3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6A4EEE06-F393-FF45-09B2-D39CAEDA4C20}"/>
              </a:ext>
            </a:extLst>
          </p:cNvPr>
          <p:cNvSpPr/>
          <p:nvPr/>
        </p:nvSpPr>
        <p:spPr>
          <a:xfrm>
            <a:off x="537664" y="2288304"/>
            <a:ext cx="600744" cy="576064"/>
          </a:xfrm>
          <a:prstGeom prst="ellipse">
            <a:avLst/>
          </a:prstGeom>
          <a:solidFill>
            <a:srgbClr val="59B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>
                <a:solidFill>
                  <a:prstClr val="white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4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Regular" panose="00000500000000000000" pitchFamily="2" charset="-52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DAE1868D-6107-FC50-E607-A455684EE6B6}"/>
              </a:ext>
            </a:extLst>
          </p:cNvPr>
          <p:cNvSpPr/>
          <p:nvPr/>
        </p:nvSpPr>
        <p:spPr>
          <a:xfrm>
            <a:off x="777008" y="2990096"/>
            <a:ext cx="600744" cy="576064"/>
          </a:xfrm>
          <a:prstGeom prst="ellipse">
            <a:avLst/>
          </a:prstGeom>
          <a:solidFill>
            <a:srgbClr val="59B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>
                <a:solidFill>
                  <a:prstClr val="white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5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Regular" panose="00000500000000000000" pitchFamily="2" charset="-52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xmlns="" id="{24526980-472D-09B6-EF69-3AE71D7EFE64}"/>
              </a:ext>
            </a:extLst>
          </p:cNvPr>
          <p:cNvSpPr/>
          <p:nvPr/>
        </p:nvSpPr>
        <p:spPr>
          <a:xfrm>
            <a:off x="849016" y="3703320"/>
            <a:ext cx="600744" cy="576064"/>
          </a:xfrm>
          <a:prstGeom prst="ellipse">
            <a:avLst/>
          </a:prstGeom>
          <a:solidFill>
            <a:srgbClr val="59B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>
                <a:solidFill>
                  <a:prstClr val="white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6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Regular" panose="00000500000000000000" pitchFamily="2" charset="-52"/>
                <a:ea typeface="+mn-ea"/>
                <a:cs typeface="Times New Roman" panose="02020603050405020304" pitchFamily="18" charset="0"/>
              </a:rPr>
              <a:t>-7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B055640D-E109-A44C-2EDF-C824D0B745CB}"/>
              </a:ext>
            </a:extLst>
          </p:cNvPr>
          <p:cNvSpPr/>
          <p:nvPr/>
        </p:nvSpPr>
        <p:spPr>
          <a:xfrm>
            <a:off x="758720" y="4403968"/>
            <a:ext cx="600744" cy="576064"/>
          </a:xfrm>
          <a:prstGeom prst="ellipse">
            <a:avLst/>
          </a:prstGeom>
          <a:solidFill>
            <a:srgbClr val="59B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>
                <a:solidFill>
                  <a:prstClr val="white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8-10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Regular" panose="00000500000000000000" pitchFamily="2" charset="-52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xmlns="" id="{70F4657B-7DB2-F5BB-CBE3-32EF562BA2E6}"/>
              </a:ext>
            </a:extLst>
          </p:cNvPr>
          <p:cNvSpPr/>
          <p:nvPr/>
        </p:nvSpPr>
        <p:spPr>
          <a:xfrm>
            <a:off x="547272" y="5142336"/>
            <a:ext cx="600744" cy="576064"/>
          </a:xfrm>
          <a:prstGeom prst="ellipse">
            <a:avLst/>
          </a:prstGeom>
          <a:solidFill>
            <a:srgbClr val="59B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>
                <a:solidFill>
                  <a:prstClr val="white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11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Regular" panose="00000500000000000000" pitchFamily="2" charset="-52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xmlns="" id="{079FD41A-89FA-65B2-5887-B03B3339D8E7}"/>
              </a:ext>
            </a:extLst>
          </p:cNvPr>
          <p:cNvSpPr/>
          <p:nvPr/>
        </p:nvSpPr>
        <p:spPr>
          <a:xfrm>
            <a:off x="119792" y="5834984"/>
            <a:ext cx="600744" cy="576064"/>
          </a:xfrm>
          <a:prstGeom prst="ellipse">
            <a:avLst/>
          </a:prstGeom>
          <a:solidFill>
            <a:srgbClr val="59B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Regular" panose="00000500000000000000" pitchFamily="2" charset="-52"/>
                <a:ea typeface="+mn-ea"/>
                <a:cs typeface="Times New Roman" panose="02020603050405020304" pitchFamily="18" charset="0"/>
              </a:rPr>
              <a:t>12-14</a:t>
            </a:r>
          </a:p>
        </p:txBody>
      </p:sp>
      <p:sp>
        <p:nvSpPr>
          <p:cNvPr id="20" name="Правая фигурная скобка 19">
            <a:extLst>
              <a:ext uri="{FF2B5EF4-FFF2-40B4-BE49-F238E27FC236}">
                <a16:creationId xmlns:a16="http://schemas.microsoft.com/office/drawing/2014/main" xmlns="" id="{0EF089C2-7A0A-10B8-EE8C-B0ADB5CB6176}"/>
              </a:ext>
            </a:extLst>
          </p:cNvPr>
          <p:cNvSpPr/>
          <p:nvPr/>
        </p:nvSpPr>
        <p:spPr>
          <a:xfrm>
            <a:off x="9912424" y="1716015"/>
            <a:ext cx="483875" cy="914400"/>
          </a:xfrm>
          <a:prstGeom prst="rightBrac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6" name="Правая фигурная скобка 25">
            <a:extLst>
              <a:ext uri="{FF2B5EF4-FFF2-40B4-BE49-F238E27FC236}">
                <a16:creationId xmlns:a16="http://schemas.microsoft.com/office/drawing/2014/main" xmlns="" id="{37FB06D2-51C8-707C-1D91-28449AEAAFC3}"/>
              </a:ext>
            </a:extLst>
          </p:cNvPr>
          <p:cNvSpPr/>
          <p:nvPr/>
        </p:nvSpPr>
        <p:spPr>
          <a:xfrm>
            <a:off x="9912424" y="3185544"/>
            <a:ext cx="483875" cy="914400"/>
          </a:xfrm>
          <a:prstGeom prst="rightBrac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7" name="Правая фигурная скобка 26">
            <a:extLst>
              <a:ext uri="{FF2B5EF4-FFF2-40B4-BE49-F238E27FC236}">
                <a16:creationId xmlns:a16="http://schemas.microsoft.com/office/drawing/2014/main" xmlns="" id="{4A5E4F71-B410-B8DE-13D7-8324C5F49A64}"/>
              </a:ext>
            </a:extLst>
          </p:cNvPr>
          <p:cNvSpPr/>
          <p:nvPr/>
        </p:nvSpPr>
        <p:spPr>
          <a:xfrm>
            <a:off x="9920424" y="4581128"/>
            <a:ext cx="483875" cy="914400"/>
          </a:xfrm>
          <a:prstGeom prst="rightBrac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0CBFB8C9-8F7C-0C10-5677-B1BF820349B6}"/>
              </a:ext>
            </a:extLst>
          </p:cNvPr>
          <p:cNvSpPr txBox="1"/>
          <p:nvPr/>
        </p:nvSpPr>
        <p:spPr>
          <a:xfrm>
            <a:off x="10394760" y="1988549"/>
            <a:ext cx="12667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Онкология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13ED99A8-D518-D223-74C4-E777B503B39D}"/>
              </a:ext>
            </a:extLst>
          </p:cNvPr>
          <p:cNvSpPr txBox="1"/>
          <p:nvPr/>
        </p:nvSpPr>
        <p:spPr>
          <a:xfrm>
            <a:off x="10394760" y="3458078"/>
            <a:ext cx="1787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Офтальмология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BB85C0F7-128D-79E0-B770-C5D7EB55237C}"/>
              </a:ext>
            </a:extLst>
          </p:cNvPr>
          <p:cNvSpPr txBox="1"/>
          <p:nvPr/>
        </p:nvSpPr>
        <p:spPr>
          <a:xfrm>
            <a:off x="10376963" y="4853662"/>
            <a:ext cx="553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ССХ</a:t>
            </a:r>
          </a:p>
        </p:txBody>
      </p:sp>
      <p:sp>
        <p:nvSpPr>
          <p:cNvPr id="31" name="Правая фигурная скобка 30">
            <a:extLst>
              <a:ext uri="{FF2B5EF4-FFF2-40B4-BE49-F238E27FC236}">
                <a16:creationId xmlns:a16="http://schemas.microsoft.com/office/drawing/2014/main" xmlns="" id="{7F5F5591-2ED5-03BB-EC48-99EB3504609F}"/>
              </a:ext>
            </a:extLst>
          </p:cNvPr>
          <p:cNvSpPr/>
          <p:nvPr/>
        </p:nvSpPr>
        <p:spPr>
          <a:xfrm>
            <a:off x="9921568" y="5902408"/>
            <a:ext cx="483875" cy="419990"/>
          </a:xfrm>
          <a:prstGeom prst="rightBrac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E4822432-1B8D-00AA-1B79-05487A3E382A}"/>
              </a:ext>
            </a:extLst>
          </p:cNvPr>
          <p:cNvSpPr txBox="1"/>
          <p:nvPr/>
        </p:nvSpPr>
        <p:spPr>
          <a:xfrm>
            <a:off x="10378107" y="5937198"/>
            <a:ext cx="1874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Эндокринология</a:t>
            </a:r>
          </a:p>
        </p:txBody>
      </p:sp>
    </p:spTree>
    <p:extLst>
      <p:ext uri="{BB962C8B-B14F-4D97-AF65-F5344CB8AC3E}">
        <p14:creationId xmlns:p14="http://schemas.microsoft.com/office/powerpoint/2010/main" val="299983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59B31F64-620C-D272-DC62-4B8DE4F11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5882" y="213101"/>
            <a:ext cx="11161240" cy="612068"/>
          </a:xfrm>
        </p:spPr>
        <p:txBody>
          <a:bodyPr>
            <a:normAutofit/>
          </a:bodyPr>
          <a:lstStyle/>
          <a:p>
            <a:r>
              <a:rPr lang="ru-RU" sz="2000" dirty="0"/>
              <a:t>Национальные проекты в ПГГ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F2469B9F-F363-472D-BA50-C021F9BA75D0}"/>
              </a:ext>
            </a:extLst>
          </p:cNvPr>
          <p:cNvSpPr txBox="1"/>
          <p:nvPr/>
        </p:nvSpPr>
        <p:spPr>
          <a:xfrm>
            <a:off x="51297" y="5412836"/>
            <a:ext cx="6062614" cy="1384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ru-RU" sz="2800" b="1" dirty="0">
                <a:ln w="12700">
                  <a:solidFill>
                    <a:srgbClr val="2D4293"/>
                  </a:solidFill>
                </a:ln>
                <a:noFill/>
                <a:latin typeface="Montserrat" panose="00000500000000000000" pitchFamily="2" charset="-52"/>
              </a:rPr>
              <a:t>Ожидаемая </a:t>
            </a:r>
          </a:p>
          <a:p>
            <a:r>
              <a:rPr lang="ru-RU" sz="2800" b="1" dirty="0">
                <a:ln w="12700">
                  <a:solidFill>
                    <a:srgbClr val="2D4293"/>
                  </a:solidFill>
                </a:ln>
                <a:noFill/>
                <a:latin typeface="Montserrat" panose="00000500000000000000" pitchFamily="2" charset="-52"/>
              </a:rPr>
              <a:t>продолжительность </a:t>
            </a:r>
          </a:p>
          <a:p>
            <a:r>
              <a:rPr lang="ru-RU" sz="2800" b="1" dirty="0">
                <a:ln w="12700">
                  <a:solidFill>
                    <a:srgbClr val="2D4293"/>
                  </a:solidFill>
                </a:ln>
                <a:noFill/>
                <a:latin typeface="Montserrat" panose="00000500000000000000" pitchFamily="2" charset="-52"/>
              </a:rPr>
              <a:t>жизни к 2030 году – </a:t>
            </a:r>
            <a:r>
              <a:rPr lang="ru-RU" sz="2800" b="1" dirty="0">
                <a:ln w="12700">
                  <a:solidFill>
                    <a:srgbClr val="BF2344"/>
                  </a:solidFill>
                </a:ln>
                <a:noFill/>
                <a:latin typeface="Montserrat" panose="00000500000000000000" pitchFamily="2" charset="-52"/>
              </a:rPr>
              <a:t>78 лет</a:t>
            </a:r>
          </a:p>
        </p:txBody>
      </p:sp>
      <p:sp>
        <p:nvSpPr>
          <p:cNvPr id="36" name="Номер слайда 35">
            <a:extLst>
              <a:ext uri="{FF2B5EF4-FFF2-40B4-BE49-F238E27FC236}">
                <a16:creationId xmlns:a16="http://schemas.microsoft.com/office/drawing/2014/main" xmlns="" id="{B869FDD0-0571-33F2-AD36-29D1C6B15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54991" y="154011"/>
            <a:ext cx="437009" cy="250654"/>
          </a:xfrm>
        </p:spPr>
        <p:txBody>
          <a:bodyPr/>
          <a:lstStyle/>
          <a:p>
            <a:r>
              <a:rPr lang="ru-RU" dirty="0"/>
              <a:t>9</a:t>
            </a:r>
          </a:p>
        </p:txBody>
      </p: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xmlns="" id="{7218275C-D798-BCCB-B68C-E671550EB473}"/>
              </a:ext>
            </a:extLst>
          </p:cNvPr>
          <p:cNvGrpSpPr/>
          <p:nvPr/>
        </p:nvGrpSpPr>
        <p:grpSpPr>
          <a:xfrm>
            <a:off x="5649774" y="723058"/>
            <a:ext cx="1554465" cy="1786741"/>
            <a:chOff x="4087205" y="1518727"/>
            <a:chExt cx="1554465" cy="1786741"/>
          </a:xfrm>
          <a:solidFill>
            <a:srgbClr val="2D4293"/>
          </a:solidFill>
        </p:grpSpPr>
        <p:sp>
          <p:nvSpPr>
            <p:cNvPr id="23" name="Шестиугольник 22">
              <a:extLst>
                <a:ext uri="{FF2B5EF4-FFF2-40B4-BE49-F238E27FC236}">
                  <a16:creationId xmlns:a16="http://schemas.microsoft.com/office/drawing/2014/main" xmlns="" id="{3365DD60-E84D-E976-A68F-A29F03643648}"/>
                </a:ext>
              </a:extLst>
            </p:cNvPr>
            <p:cNvSpPr/>
            <p:nvPr/>
          </p:nvSpPr>
          <p:spPr>
            <a:xfrm rot="5400000">
              <a:off x="3971067" y="1634865"/>
              <a:ext cx="1786741" cy="1554465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solidFill>
                <a:srgbClr val="2D4293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Шестиугольник 4">
              <a:extLst>
                <a:ext uri="{FF2B5EF4-FFF2-40B4-BE49-F238E27FC236}">
                  <a16:creationId xmlns:a16="http://schemas.microsoft.com/office/drawing/2014/main" xmlns="" id="{EB146E7C-6241-564D-0588-D68C81050A45}"/>
                </a:ext>
              </a:extLst>
            </p:cNvPr>
            <p:cNvSpPr txBox="1"/>
            <p:nvPr/>
          </p:nvSpPr>
          <p:spPr>
            <a:xfrm>
              <a:off x="4329442" y="1797161"/>
              <a:ext cx="1069991" cy="1229873"/>
            </a:xfrm>
            <a:prstGeom prst="rect">
              <a:avLst/>
            </a:prstGeom>
            <a:grpFill/>
            <a:ln>
              <a:solidFill>
                <a:srgbClr val="2D4293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3600" kern="1200" dirty="0"/>
            </a:p>
          </p:txBody>
        </p:sp>
      </p:grpSp>
      <p:sp>
        <p:nvSpPr>
          <p:cNvPr id="3" name="Шестиугольник 2">
            <a:extLst>
              <a:ext uri="{FF2B5EF4-FFF2-40B4-BE49-F238E27FC236}">
                <a16:creationId xmlns:a16="http://schemas.microsoft.com/office/drawing/2014/main" xmlns="" id="{46BC0CB5-0267-A7D1-A89A-BF2CAF47A2CA}"/>
              </a:ext>
            </a:extLst>
          </p:cNvPr>
          <p:cNvSpPr/>
          <p:nvPr/>
        </p:nvSpPr>
        <p:spPr>
          <a:xfrm rot="5400000">
            <a:off x="4705899" y="2321002"/>
            <a:ext cx="1786741" cy="1554465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xmlns="" id="{BC6D03A1-7A92-09A0-E757-4B72D6C14190}"/>
              </a:ext>
            </a:extLst>
          </p:cNvPr>
          <p:cNvGrpSpPr/>
          <p:nvPr/>
        </p:nvGrpSpPr>
        <p:grpSpPr>
          <a:xfrm>
            <a:off x="6460870" y="2213154"/>
            <a:ext cx="1554465" cy="1786741"/>
            <a:chOff x="4087205" y="1518727"/>
            <a:chExt cx="1554465" cy="1786741"/>
          </a:xfrm>
          <a:solidFill>
            <a:srgbClr val="2D4293"/>
          </a:solidFill>
        </p:grpSpPr>
        <p:sp>
          <p:nvSpPr>
            <p:cNvPr id="7" name="Шестиугольник 6">
              <a:extLst>
                <a:ext uri="{FF2B5EF4-FFF2-40B4-BE49-F238E27FC236}">
                  <a16:creationId xmlns:a16="http://schemas.microsoft.com/office/drawing/2014/main" xmlns="" id="{C165C9AC-C61D-8D35-B318-5D1A85D1D1D1}"/>
                </a:ext>
              </a:extLst>
            </p:cNvPr>
            <p:cNvSpPr/>
            <p:nvPr/>
          </p:nvSpPr>
          <p:spPr>
            <a:xfrm rot="5400000">
              <a:off x="3971067" y="1634865"/>
              <a:ext cx="1786741" cy="1554465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solidFill>
                <a:srgbClr val="2D4293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Шестиугольник 4">
              <a:extLst>
                <a:ext uri="{FF2B5EF4-FFF2-40B4-BE49-F238E27FC236}">
                  <a16:creationId xmlns:a16="http://schemas.microsoft.com/office/drawing/2014/main" xmlns="" id="{15F9C183-58C6-E6AA-BDC2-8ECCF0C3308C}"/>
                </a:ext>
              </a:extLst>
            </p:cNvPr>
            <p:cNvSpPr txBox="1"/>
            <p:nvPr/>
          </p:nvSpPr>
          <p:spPr>
            <a:xfrm>
              <a:off x="4329442" y="1797161"/>
              <a:ext cx="1069991" cy="1229873"/>
            </a:xfrm>
            <a:prstGeom prst="rect">
              <a:avLst/>
            </a:prstGeom>
            <a:grpFill/>
            <a:ln>
              <a:solidFill>
                <a:srgbClr val="2D4293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3600" kern="1200" dirty="0"/>
            </a:p>
          </p:txBody>
        </p: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xmlns="" id="{0D07A40F-6259-600C-DAD2-7779319932B7}"/>
              </a:ext>
            </a:extLst>
          </p:cNvPr>
          <p:cNvGrpSpPr/>
          <p:nvPr/>
        </p:nvGrpSpPr>
        <p:grpSpPr>
          <a:xfrm>
            <a:off x="5641454" y="3701669"/>
            <a:ext cx="1554465" cy="1786741"/>
            <a:chOff x="4087205" y="1518727"/>
            <a:chExt cx="1554465" cy="1786741"/>
          </a:xfrm>
          <a:solidFill>
            <a:srgbClr val="2D4293"/>
          </a:solidFill>
        </p:grpSpPr>
        <p:sp>
          <p:nvSpPr>
            <p:cNvPr id="10" name="Шестиугольник 9">
              <a:extLst>
                <a:ext uri="{FF2B5EF4-FFF2-40B4-BE49-F238E27FC236}">
                  <a16:creationId xmlns:a16="http://schemas.microsoft.com/office/drawing/2014/main" xmlns="" id="{43CC4EBC-17FF-A4BC-B30C-A229103F1379}"/>
                </a:ext>
              </a:extLst>
            </p:cNvPr>
            <p:cNvSpPr/>
            <p:nvPr/>
          </p:nvSpPr>
          <p:spPr>
            <a:xfrm rot="5400000">
              <a:off x="3971067" y="1634865"/>
              <a:ext cx="1786741" cy="1554465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solidFill>
                <a:srgbClr val="2D4293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Шестиугольник 4">
              <a:extLst>
                <a:ext uri="{FF2B5EF4-FFF2-40B4-BE49-F238E27FC236}">
                  <a16:creationId xmlns:a16="http://schemas.microsoft.com/office/drawing/2014/main" xmlns="" id="{865D0FF0-CA13-46CD-3151-995B66B043FF}"/>
                </a:ext>
              </a:extLst>
            </p:cNvPr>
            <p:cNvSpPr txBox="1"/>
            <p:nvPr/>
          </p:nvSpPr>
          <p:spPr>
            <a:xfrm>
              <a:off x="4329442" y="1797161"/>
              <a:ext cx="1069991" cy="1229873"/>
            </a:xfrm>
            <a:prstGeom prst="rect">
              <a:avLst/>
            </a:prstGeom>
            <a:grpFill/>
            <a:ln>
              <a:solidFill>
                <a:srgbClr val="2D4293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3600" kern="1200" dirty="0"/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xmlns="" id="{7663B832-1029-2FD5-23A3-A788B1A7A40D}"/>
              </a:ext>
            </a:extLst>
          </p:cNvPr>
          <p:cNvGrpSpPr/>
          <p:nvPr/>
        </p:nvGrpSpPr>
        <p:grpSpPr>
          <a:xfrm>
            <a:off x="3960436" y="3703248"/>
            <a:ext cx="1554465" cy="1786741"/>
            <a:chOff x="4087205" y="1518727"/>
            <a:chExt cx="1554465" cy="1786741"/>
          </a:xfrm>
          <a:solidFill>
            <a:srgbClr val="2D4293"/>
          </a:solidFill>
        </p:grpSpPr>
        <p:sp>
          <p:nvSpPr>
            <p:cNvPr id="17" name="Шестиугольник 16">
              <a:extLst>
                <a:ext uri="{FF2B5EF4-FFF2-40B4-BE49-F238E27FC236}">
                  <a16:creationId xmlns:a16="http://schemas.microsoft.com/office/drawing/2014/main" xmlns="" id="{1AF2AAB1-F528-AA8F-11D8-2873B83DA5AF}"/>
                </a:ext>
              </a:extLst>
            </p:cNvPr>
            <p:cNvSpPr/>
            <p:nvPr/>
          </p:nvSpPr>
          <p:spPr>
            <a:xfrm rot="5400000">
              <a:off x="3971067" y="1634865"/>
              <a:ext cx="1786741" cy="1554465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solidFill>
                <a:srgbClr val="2D4293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Шестиугольник 4">
              <a:extLst>
                <a:ext uri="{FF2B5EF4-FFF2-40B4-BE49-F238E27FC236}">
                  <a16:creationId xmlns:a16="http://schemas.microsoft.com/office/drawing/2014/main" xmlns="" id="{B63380FB-0620-993F-C0EA-0C60ECDAADAD}"/>
                </a:ext>
              </a:extLst>
            </p:cNvPr>
            <p:cNvSpPr txBox="1"/>
            <p:nvPr/>
          </p:nvSpPr>
          <p:spPr>
            <a:xfrm>
              <a:off x="4329442" y="1797161"/>
              <a:ext cx="1069991" cy="1229873"/>
            </a:xfrm>
            <a:prstGeom prst="rect">
              <a:avLst/>
            </a:prstGeom>
            <a:grpFill/>
            <a:ln>
              <a:solidFill>
                <a:srgbClr val="2D4293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3600" kern="1200" dirty="0"/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xmlns="" id="{B9FF4C8F-1FE6-950A-E058-85678C712A39}"/>
              </a:ext>
            </a:extLst>
          </p:cNvPr>
          <p:cNvGrpSpPr/>
          <p:nvPr/>
        </p:nvGrpSpPr>
        <p:grpSpPr>
          <a:xfrm>
            <a:off x="3141019" y="2213153"/>
            <a:ext cx="1554465" cy="1786741"/>
            <a:chOff x="4087205" y="1518727"/>
            <a:chExt cx="1554465" cy="1786741"/>
          </a:xfrm>
          <a:solidFill>
            <a:srgbClr val="2D4293"/>
          </a:solidFill>
        </p:grpSpPr>
        <p:sp>
          <p:nvSpPr>
            <p:cNvPr id="28" name="Шестиугольник 27">
              <a:extLst>
                <a:ext uri="{FF2B5EF4-FFF2-40B4-BE49-F238E27FC236}">
                  <a16:creationId xmlns:a16="http://schemas.microsoft.com/office/drawing/2014/main" xmlns="" id="{796DA325-BDA3-C3FA-65E4-71FD18FB895D}"/>
                </a:ext>
              </a:extLst>
            </p:cNvPr>
            <p:cNvSpPr/>
            <p:nvPr/>
          </p:nvSpPr>
          <p:spPr>
            <a:xfrm rot="5400000">
              <a:off x="3971067" y="1634865"/>
              <a:ext cx="1786741" cy="1554465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solidFill>
                <a:srgbClr val="2D4293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Шестиугольник 4">
              <a:extLst>
                <a:ext uri="{FF2B5EF4-FFF2-40B4-BE49-F238E27FC236}">
                  <a16:creationId xmlns:a16="http://schemas.microsoft.com/office/drawing/2014/main" xmlns="" id="{0DD8520F-4FBF-6153-FE30-DCB0B961D18D}"/>
                </a:ext>
              </a:extLst>
            </p:cNvPr>
            <p:cNvSpPr txBox="1"/>
            <p:nvPr/>
          </p:nvSpPr>
          <p:spPr>
            <a:xfrm>
              <a:off x="4329442" y="1797161"/>
              <a:ext cx="1069991" cy="1229873"/>
            </a:xfrm>
            <a:prstGeom prst="rect">
              <a:avLst/>
            </a:prstGeom>
            <a:grpFill/>
            <a:ln>
              <a:solidFill>
                <a:srgbClr val="2D4293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3600" kern="1200" dirty="0"/>
            </a:p>
          </p:txBody>
        </p:sp>
      </p:grp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xmlns="" id="{8D161859-8192-9490-3ADE-5ABEC2859751}"/>
              </a:ext>
            </a:extLst>
          </p:cNvPr>
          <p:cNvGrpSpPr/>
          <p:nvPr/>
        </p:nvGrpSpPr>
        <p:grpSpPr>
          <a:xfrm>
            <a:off x="3995388" y="723058"/>
            <a:ext cx="1554465" cy="1786741"/>
            <a:chOff x="4087205" y="1518727"/>
            <a:chExt cx="1554465" cy="1786741"/>
          </a:xfrm>
          <a:solidFill>
            <a:srgbClr val="2D4293"/>
          </a:solidFill>
        </p:grpSpPr>
        <p:sp>
          <p:nvSpPr>
            <p:cNvPr id="31" name="Шестиугольник 30">
              <a:extLst>
                <a:ext uri="{FF2B5EF4-FFF2-40B4-BE49-F238E27FC236}">
                  <a16:creationId xmlns:a16="http://schemas.microsoft.com/office/drawing/2014/main" xmlns="" id="{88842395-2836-C0C7-8F92-2A0D3C0C30DF}"/>
                </a:ext>
              </a:extLst>
            </p:cNvPr>
            <p:cNvSpPr/>
            <p:nvPr/>
          </p:nvSpPr>
          <p:spPr>
            <a:xfrm rot="5400000">
              <a:off x="3971067" y="1634865"/>
              <a:ext cx="1786741" cy="1554465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solidFill>
                <a:srgbClr val="2D4293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Шестиугольник 4">
              <a:extLst>
                <a:ext uri="{FF2B5EF4-FFF2-40B4-BE49-F238E27FC236}">
                  <a16:creationId xmlns:a16="http://schemas.microsoft.com/office/drawing/2014/main" xmlns="" id="{A660CC04-9522-CD37-6F07-178E98EDDC19}"/>
                </a:ext>
              </a:extLst>
            </p:cNvPr>
            <p:cNvSpPr txBox="1"/>
            <p:nvPr/>
          </p:nvSpPr>
          <p:spPr>
            <a:xfrm>
              <a:off x="4329442" y="1797161"/>
              <a:ext cx="1069991" cy="1229873"/>
            </a:xfrm>
            <a:prstGeom prst="rect">
              <a:avLst/>
            </a:prstGeom>
            <a:grpFill/>
            <a:ln>
              <a:solidFill>
                <a:srgbClr val="2D4293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3600" kern="1200" dirty="0"/>
            </a:p>
          </p:txBody>
        </p:sp>
      </p:grp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xmlns="" id="{86D6B3EC-93A3-0326-C04B-C7685D4B8745}"/>
              </a:ext>
            </a:extLst>
          </p:cNvPr>
          <p:cNvGrpSpPr/>
          <p:nvPr/>
        </p:nvGrpSpPr>
        <p:grpSpPr>
          <a:xfrm>
            <a:off x="7326054" y="723058"/>
            <a:ext cx="1554465" cy="1786741"/>
            <a:chOff x="4087205" y="1518727"/>
            <a:chExt cx="1554465" cy="1786741"/>
          </a:xfrm>
          <a:solidFill>
            <a:srgbClr val="2D4293"/>
          </a:solidFill>
        </p:grpSpPr>
        <p:sp>
          <p:nvSpPr>
            <p:cNvPr id="43" name="Шестиугольник 42">
              <a:extLst>
                <a:ext uri="{FF2B5EF4-FFF2-40B4-BE49-F238E27FC236}">
                  <a16:creationId xmlns:a16="http://schemas.microsoft.com/office/drawing/2014/main" xmlns="" id="{82B0B466-BCBF-5C6F-C436-A3F5456CB5C2}"/>
                </a:ext>
              </a:extLst>
            </p:cNvPr>
            <p:cNvSpPr/>
            <p:nvPr/>
          </p:nvSpPr>
          <p:spPr>
            <a:xfrm rot="5400000">
              <a:off x="3971067" y="1634865"/>
              <a:ext cx="1786741" cy="1554465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solidFill>
                <a:srgbClr val="2D4293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4" name="Шестиугольник 4">
              <a:extLst>
                <a:ext uri="{FF2B5EF4-FFF2-40B4-BE49-F238E27FC236}">
                  <a16:creationId xmlns:a16="http://schemas.microsoft.com/office/drawing/2014/main" xmlns="" id="{1C6EAD3B-F890-CA6E-9547-B3A5F7438701}"/>
                </a:ext>
              </a:extLst>
            </p:cNvPr>
            <p:cNvSpPr txBox="1"/>
            <p:nvPr/>
          </p:nvSpPr>
          <p:spPr>
            <a:xfrm>
              <a:off x="4329442" y="1797161"/>
              <a:ext cx="1069991" cy="1229873"/>
            </a:xfrm>
            <a:prstGeom prst="rect">
              <a:avLst/>
            </a:prstGeom>
            <a:grpFill/>
            <a:ln>
              <a:solidFill>
                <a:srgbClr val="2D4293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3600" kern="1200" dirty="0"/>
            </a:p>
          </p:txBody>
        </p:sp>
      </p:grpSp>
      <p:grpSp>
        <p:nvGrpSpPr>
          <p:cNvPr id="45" name="Группа 44">
            <a:extLst>
              <a:ext uri="{FF2B5EF4-FFF2-40B4-BE49-F238E27FC236}">
                <a16:creationId xmlns:a16="http://schemas.microsoft.com/office/drawing/2014/main" xmlns="" id="{29927F0E-B4EE-4E59-CF81-F19405688EE3}"/>
              </a:ext>
            </a:extLst>
          </p:cNvPr>
          <p:cNvGrpSpPr/>
          <p:nvPr/>
        </p:nvGrpSpPr>
        <p:grpSpPr>
          <a:xfrm>
            <a:off x="2308137" y="3666632"/>
            <a:ext cx="1554465" cy="1786741"/>
            <a:chOff x="4087205" y="1518727"/>
            <a:chExt cx="1554465" cy="1786741"/>
          </a:xfrm>
          <a:solidFill>
            <a:srgbClr val="2D4293"/>
          </a:solidFill>
        </p:grpSpPr>
        <p:sp>
          <p:nvSpPr>
            <p:cNvPr id="46" name="Шестиугольник 45">
              <a:extLst>
                <a:ext uri="{FF2B5EF4-FFF2-40B4-BE49-F238E27FC236}">
                  <a16:creationId xmlns:a16="http://schemas.microsoft.com/office/drawing/2014/main" xmlns="" id="{2047E09B-F1F9-DBC1-6E8C-A5544A787DC3}"/>
                </a:ext>
              </a:extLst>
            </p:cNvPr>
            <p:cNvSpPr/>
            <p:nvPr/>
          </p:nvSpPr>
          <p:spPr>
            <a:xfrm rot="5400000">
              <a:off x="3971067" y="1634865"/>
              <a:ext cx="1786741" cy="1554465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solidFill>
                <a:srgbClr val="2D4293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1" name="Шестиугольник 4">
              <a:extLst>
                <a:ext uri="{FF2B5EF4-FFF2-40B4-BE49-F238E27FC236}">
                  <a16:creationId xmlns:a16="http://schemas.microsoft.com/office/drawing/2014/main" xmlns="" id="{E873F116-A771-6E3C-68D9-6A8AAAE4E383}"/>
                </a:ext>
              </a:extLst>
            </p:cNvPr>
            <p:cNvSpPr txBox="1"/>
            <p:nvPr/>
          </p:nvSpPr>
          <p:spPr>
            <a:xfrm>
              <a:off x="4329442" y="1797161"/>
              <a:ext cx="1069991" cy="1229873"/>
            </a:xfrm>
            <a:prstGeom prst="rect">
              <a:avLst/>
            </a:prstGeom>
            <a:grpFill/>
            <a:ln>
              <a:solidFill>
                <a:srgbClr val="2D4293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3600" kern="1200" dirty="0"/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43926589-E721-32FA-3611-01F82EA47520}"/>
              </a:ext>
            </a:extLst>
          </p:cNvPr>
          <p:cNvSpPr txBox="1"/>
          <p:nvPr/>
        </p:nvSpPr>
        <p:spPr>
          <a:xfrm>
            <a:off x="3913262" y="1012824"/>
            <a:ext cx="17281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u="none" strike="noStrike" dirty="0">
                <a:solidFill>
                  <a:schemeClr val="bg1"/>
                </a:solidFill>
                <a:effectLst/>
                <a:latin typeface="Montserrat" panose="00000500000000000000" pitchFamily="2" charset="-52"/>
                <a:cs typeface="Segoe UI" panose="020B0502040204020203" pitchFamily="34" charset="0"/>
              </a:rPr>
              <a:t>ФП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u="none" strike="noStrike" dirty="0">
                <a:solidFill>
                  <a:schemeClr val="bg1"/>
                </a:solidFill>
                <a:effectLst/>
                <a:latin typeface="Montserrat" panose="00000500000000000000" pitchFamily="2" charset="-52"/>
                <a:cs typeface="Segoe UI" panose="020B0502040204020203" pitchFamily="34" charset="0"/>
              </a:rPr>
              <a:t>«Модернизация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u="none" strike="noStrike" dirty="0">
                <a:solidFill>
                  <a:schemeClr val="bg1"/>
                </a:solidFill>
                <a:effectLst/>
                <a:latin typeface="Montserrat" panose="00000500000000000000" pitchFamily="2" charset="-52"/>
                <a:cs typeface="Segoe UI" panose="020B0502040204020203" pitchFamily="34" charset="0"/>
              </a:rPr>
              <a:t>первичного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u="none" strike="noStrike" dirty="0">
                <a:solidFill>
                  <a:schemeClr val="bg1"/>
                </a:solidFill>
                <a:effectLst/>
                <a:latin typeface="Montserrat" panose="00000500000000000000" pitchFamily="2" charset="-52"/>
                <a:cs typeface="Segoe UI" panose="020B0502040204020203" pitchFamily="34" charset="0"/>
              </a:rPr>
              <a:t>звена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u="none" strike="noStrike" dirty="0">
                <a:solidFill>
                  <a:schemeClr val="bg1"/>
                </a:solidFill>
                <a:effectLst/>
                <a:latin typeface="Montserrat" panose="00000500000000000000" pitchFamily="2" charset="-52"/>
                <a:cs typeface="Segoe UI" panose="020B0502040204020203" pitchFamily="34" charset="0"/>
              </a:rPr>
              <a:t>здравоохранения РФ»</a:t>
            </a:r>
            <a:endParaRPr kumimoji="0" lang="ru-RU" sz="1200" b="1" i="0" u="none" strike="noStrike" kern="1200" cap="none" spc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latin typeface="Montserrat" panose="00000500000000000000" pitchFamily="2" charset="-52"/>
              <a:cs typeface="Segoe UI" panose="020B0502040204020203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30420BC7-EF0D-71E7-33FF-29F414F57567}"/>
              </a:ext>
            </a:extLst>
          </p:cNvPr>
          <p:cNvSpPr txBox="1"/>
          <p:nvPr/>
        </p:nvSpPr>
        <p:spPr>
          <a:xfrm>
            <a:off x="5589542" y="1125479"/>
            <a:ext cx="1728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u="none" strike="noStrike" dirty="0">
                <a:solidFill>
                  <a:schemeClr val="bg1"/>
                </a:solidFill>
                <a:effectLst/>
                <a:latin typeface="Montserrat" panose="00000500000000000000" pitchFamily="2" charset="-52"/>
                <a:cs typeface="Segoe UI" panose="020B0502040204020203" pitchFamily="34" charset="0"/>
              </a:rPr>
              <a:t>ФП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u="none" strike="noStrike" dirty="0">
                <a:solidFill>
                  <a:schemeClr val="bg1"/>
                </a:solidFill>
                <a:effectLst/>
                <a:latin typeface="Montserrat" panose="00000500000000000000" pitchFamily="2" charset="-52"/>
                <a:cs typeface="Segoe UI" panose="020B0502040204020203" pitchFamily="34" charset="0"/>
              </a:rPr>
              <a:t>«Борьба с сахарным диабетом»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xmlns="" id="{5279B27F-295B-6E4B-5CAA-B7C74B730CF9}"/>
              </a:ext>
            </a:extLst>
          </p:cNvPr>
          <p:cNvSpPr txBox="1"/>
          <p:nvPr/>
        </p:nvSpPr>
        <p:spPr>
          <a:xfrm>
            <a:off x="7256945" y="973069"/>
            <a:ext cx="17281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u="none" strike="noStrike" dirty="0">
                <a:solidFill>
                  <a:schemeClr val="bg1"/>
                </a:solidFill>
                <a:effectLst/>
                <a:latin typeface="Montserrat" panose="00000500000000000000" pitchFamily="2" charset="-52"/>
                <a:cs typeface="Segoe UI" panose="020B0502040204020203" pitchFamily="34" charset="0"/>
              </a:rPr>
              <a:t>ФП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u="none" strike="noStrike" dirty="0">
                <a:solidFill>
                  <a:schemeClr val="bg1"/>
                </a:solidFill>
                <a:effectLst/>
                <a:latin typeface="Montserrat" panose="00000500000000000000" pitchFamily="2" charset="-52"/>
                <a:cs typeface="Segoe UI" panose="020B0502040204020203" pitchFamily="34" charset="0"/>
              </a:rPr>
              <a:t>«Реализация мероприятий, направленных на борьбу с гепатитом С»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1C26020C-86E2-C597-B1CC-3558D5C4733E}"/>
              </a:ext>
            </a:extLst>
          </p:cNvPr>
          <p:cNvSpPr txBox="1"/>
          <p:nvPr/>
        </p:nvSpPr>
        <p:spPr>
          <a:xfrm>
            <a:off x="3044428" y="2770021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u="none" strike="noStrike" dirty="0">
                <a:solidFill>
                  <a:schemeClr val="bg1"/>
                </a:solidFill>
                <a:effectLst/>
                <a:latin typeface="Montserrat" panose="00000500000000000000" pitchFamily="2" charset="-52"/>
                <a:cs typeface="Segoe UI" panose="020B0502040204020203" pitchFamily="34" charset="0"/>
              </a:rPr>
              <a:t>ФП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u="none" strike="noStrike" dirty="0">
                <a:solidFill>
                  <a:schemeClr val="bg1"/>
                </a:solidFill>
                <a:effectLst/>
                <a:latin typeface="Montserrat" panose="00000500000000000000" pitchFamily="2" charset="-52"/>
                <a:cs typeface="Segoe UI" panose="020B0502040204020203" pitchFamily="34" charset="0"/>
              </a:rPr>
              <a:t>«Здоровье для каждого»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A9A42F1B-7231-F776-C7ED-CE521AD86682}"/>
              </a:ext>
            </a:extLst>
          </p:cNvPr>
          <p:cNvSpPr txBox="1"/>
          <p:nvPr/>
        </p:nvSpPr>
        <p:spPr>
          <a:xfrm>
            <a:off x="6402814" y="2509799"/>
            <a:ext cx="17281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u="none" strike="noStrike" dirty="0">
                <a:solidFill>
                  <a:schemeClr val="bg1"/>
                </a:solidFill>
                <a:effectLst/>
                <a:latin typeface="Montserrat" panose="00000500000000000000" pitchFamily="2" charset="-52"/>
                <a:cs typeface="Segoe UI" panose="020B0502040204020203" pitchFamily="34" charset="0"/>
              </a:rPr>
              <a:t>ФП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u="none" strike="noStrike" dirty="0">
                <a:solidFill>
                  <a:schemeClr val="bg1"/>
                </a:solidFill>
                <a:effectLst/>
                <a:latin typeface="Montserrat" panose="00000500000000000000" pitchFamily="2" charset="-52"/>
                <a:cs typeface="Segoe UI" panose="020B0502040204020203" pitchFamily="34" charset="0"/>
              </a:rPr>
              <a:t>«Борьба с сердечно-сосудистыми заболеваниями»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8AFBEFBD-7D4A-CD78-EC5B-42317EF38EE2}"/>
              </a:ext>
            </a:extLst>
          </p:cNvPr>
          <p:cNvSpPr txBox="1"/>
          <p:nvPr/>
        </p:nvSpPr>
        <p:spPr>
          <a:xfrm>
            <a:off x="2233993" y="3781672"/>
            <a:ext cx="17281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u="none" strike="noStrike" dirty="0">
                <a:solidFill>
                  <a:schemeClr val="bg1"/>
                </a:solidFill>
                <a:effectLst/>
                <a:latin typeface="Montserrat" panose="00000500000000000000" pitchFamily="2" charset="-52"/>
                <a:cs typeface="Segoe UI" panose="020B0502040204020203" pitchFamily="34" charset="0"/>
              </a:rPr>
              <a:t>ФП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u="none" strike="noStrike" dirty="0">
                <a:solidFill>
                  <a:schemeClr val="bg1"/>
                </a:solidFill>
                <a:effectLst/>
                <a:latin typeface="Montserrat" panose="00000500000000000000" pitchFamily="2" charset="-52"/>
                <a:cs typeface="Segoe UI" panose="020B0502040204020203" pitchFamily="34" charset="0"/>
              </a:rPr>
              <a:t>«Оптимальная для восстановления здоровья медицинская реабилитация»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79B0E968-AE38-90DC-20FA-510BFA58136F}"/>
              </a:ext>
            </a:extLst>
          </p:cNvPr>
          <p:cNvSpPr txBox="1"/>
          <p:nvPr/>
        </p:nvSpPr>
        <p:spPr>
          <a:xfrm>
            <a:off x="3875689" y="4161034"/>
            <a:ext cx="1728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u="none" strike="noStrike" dirty="0">
                <a:solidFill>
                  <a:schemeClr val="bg1"/>
                </a:solidFill>
                <a:effectLst/>
                <a:latin typeface="Montserrat" panose="00000500000000000000" pitchFamily="2" charset="-52"/>
                <a:cs typeface="Segoe UI" panose="020B0502040204020203" pitchFamily="34" charset="0"/>
              </a:rPr>
              <a:t>ФП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u="none" strike="noStrike" dirty="0">
                <a:solidFill>
                  <a:schemeClr val="bg1"/>
                </a:solidFill>
                <a:effectLst/>
                <a:latin typeface="Montserrat" panose="00000500000000000000" pitchFamily="2" charset="-52"/>
                <a:cs typeface="Segoe UI" panose="020B0502040204020203" pitchFamily="34" charset="0"/>
              </a:rPr>
              <a:t>«Развитие ФМУ, включая развитие сети НМИЦ»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15C1E3FA-9B34-B1E7-E248-9A1E7ED375A0}"/>
              </a:ext>
            </a:extLst>
          </p:cNvPr>
          <p:cNvSpPr txBox="1"/>
          <p:nvPr/>
        </p:nvSpPr>
        <p:spPr>
          <a:xfrm>
            <a:off x="5612734" y="4152198"/>
            <a:ext cx="1675000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u="none" strike="noStrike" dirty="0">
                <a:solidFill>
                  <a:schemeClr val="bg1"/>
                </a:solidFill>
                <a:effectLst/>
                <a:latin typeface="Montserrat" panose="00000500000000000000" pitchFamily="2" charset="-52"/>
                <a:cs typeface="Segoe UI" panose="020B0502040204020203" pitchFamily="34" charset="0"/>
              </a:rPr>
              <a:t>ФП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u="none" strike="noStrike" dirty="0">
                <a:solidFill>
                  <a:schemeClr val="bg1"/>
                </a:solidFill>
                <a:effectLst/>
                <a:latin typeface="Montserrat" panose="00000500000000000000" pitchFamily="2" charset="-52"/>
                <a:cs typeface="Segoe UI" panose="020B0502040204020203" pitchFamily="34" charset="0"/>
              </a:rPr>
              <a:t> </a:t>
            </a:r>
            <a:r>
              <a:rPr lang="ru-RU" sz="1150" b="1" u="none" strike="noStrike" dirty="0">
                <a:solidFill>
                  <a:schemeClr val="bg1"/>
                </a:solidFill>
                <a:effectLst/>
                <a:latin typeface="Montserrat" panose="00000500000000000000" pitchFamily="2" charset="-52"/>
                <a:cs typeface="Segoe UI" panose="020B0502040204020203" pitchFamily="34" charset="0"/>
              </a:rPr>
              <a:t>«Борьба с онкологическими заболеваниями»</a:t>
            </a:r>
          </a:p>
        </p:txBody>
      </p:sp>
      <p:grpSp>
        <p:nvGrpSpPr>
          <p:cNvPr id="61" name="Группа 60">
            <a:extLst>
              <a:ext uri="{FF2B5EF4-FFF2-40B4-BE49-F238E27FC236}">
                <a16:creationId xmlns:a16="http://schemas.microsoft.com/office/drawing/2014/main" xmlns="" id="{D1F44D15-5D4C-6C7B-5045-C87AC9EEAEDB}"/>
              </a:ext>
            </a:extLst>
          </p:cNvPr>
          <p:cNvGrpSpPr/>
          <p:nvPr/>
        </p:nvGrpSpPr>
        <p:grpSpPr>
          <a:xfrm>
            <a:off x="7316454" y="3662510"/>
            <a:ext cx="1554465" cy="1786741"/>
            <a:chOff x="4087205" y="1518727"/>
            <a:chExt cx="1554465" cy="1786741"/>
          </a:xfrm>
          <a:solidFill>
            <a:srgbClr val="2D4293"/>
          </a:solidFill>
        </p:grpSpPr>
        <p:sp>
          <p:nvSpPr>
            <p:cNvPr id="62" name="Шестиугольник 61">
              <a:extLst>
                <a:ext uri="{FF2B5EF4-FFF2-40B4-BE49-F238E27FC236}">
                  <a16:creationId xmlns:a16="http://schemas.microsoft.com/office/drawing/2014/main" xmlns="" id="{3EDFA118-7E91-8951-94FA-00499A24E5A9}"/>
                </a:ext>
              </a:extLst>
            </p:cNvPr>
            <p:cNvSpPr/>
            <p:nvPr/>
          </p:nvSpPr>
          <p:spPr>
            <a:xfrm rot="5400000">
              <a:off x="3971067" y="1634865"/>
              <a:ext cx="1786741" cy="1554465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solidFill>
                <a:srgbClr val="2D4293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3" name="Шестиугольник 4">
              <a:extLst>
                <a:ext uri="{FF2B5EF4-FFF2-40B4-BE49-F238E27FC236}">
                  <a16:creationId xmlns:a16="http://schemas.microsoft.com/office/drawing/2014/main" xmlns="" id="{1CB2ED4A-9DA0-8404-B3C5-B4FD06097EB9}"/>
                </a:ext>
              </a:extLst>
            </p:cNvPr>
            <p:cNvSpPr txBox="1"/>
            <p:nvPr/>
          </p:nvSpPr>
          <p:spPr>
            <a:xfrm>
              <a:off x="4329442" y="1797161"/>
              <a:ext cx="1069991" cy="1229873"/>
            </a:xfrm>
            <a:prstGeom prst="rect">
              <a:avLst/>
            </a:prstGeom>
            <a:grpFill/>
            <a:ln>
              <a:solidFill>
                <a:srgbClr val="2D4293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3600" kern="1200" dirty="0"/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464C286C-A223-F417-F86B-2254EE40DDF5}"/>
              </a:ext>
            </a:extLst>
          </p:cNvPr>
          <p:cNvSpPr txBox="1"/>
          <p:nvPr/>
        </p:nvSpPr>
        <p:spPr>
          <a:xfrm>
            <a:off x="7224113" y="4091574"/>
            <a:ext cx="1727467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50" b="1" dirty="0">
                <a:solidFill>
                  <a:schemeClr val="bg1"/>
                </a:solidFill>
                <a:latin typeface="Montserrat" panose="00000500000000000000" pitchFamily="2" charset="-52"/>
                <a:cs typeface="Segoe UI" panose="020B0502040204020203" pitchFamily="34" charset="0"/>
              </a:rPr>
              <a:t>ФП «Биомедицинские технологии будущего»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xmlns="" id="{3DA66322-8D4C-77E1-6707-7E775480A809}"/>
              </a:ext>
            </a:extLst>
          </p:cNvPr>
          <p:cNvSpPr txBox="1"/>
          <p:nvPr/>
        </p:nvSpPr>
        <p:spPr>
          <a:xfrm>
            <a:off x="4729606" y="2375481"/>
            <a:ext cx="17281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u="none" strike="noStrike" dirty="0">
                <a:solidFill>
                  <a:srgbClr val="C00000"/>
                </a:solidFill>
                <a:effectLst/>
                <a:latin typeface="Montserrat" panose="00000500000000000000" pitchFamily="2" charset="-52"/>
                <a:cs typeface="Segoe UI" panose="020B0502040204020203" pitchFamily="34" charset="0"/>
              </a:rPr>
              <a:t>ПГГ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kern="1200" cap="none" spc="0" baseline="0" noProof="0" dirty="0">
                <a:solidFill>
                  <a:srgbClr val="C00000"/>
                </a:solidFill>
                <a:uLnTx/>
                <a:latin typeface="Montserrat" panose="00000500000000000000" pitchFamily="2" charset="-52"/>
                <a:cs typeface="Segoe UI" panose="020B0502040204020203" pitchFamily="34" charset="0"/>
              </a:rPr>
              <a:t>2026</a:t>
            </a:r>
            <a:endParaRPr kumimoji="0" lang="ru-RU" sz="4000" b="1" i="0" u="none" strike="noStrike" kern="1200" cap="none" spc="0" baseline="0" noProof="0" dirty="0">
              <a:solidFill>
                <a:srgbClr val="C00000"/>
              </a:solidFill>
              <a:effectLst/>
              <a:uLnTx/>
              <a:latin typeface="Montserrat" panose="00000500000000000000" pitchFamily="2" charset="-52"/>
              <a:cs typeface="Segoe UI" panose="020B0502040204020203" pitchFamily="34" charset="0"/>
            </a:endParaRPr>
          </a:p>
        </p:txBody>
      </p:sp>
      <p:sp>
        <p:nvSpPr>
          <p:cNvPr id="67" name="Шестиугольник 66">
            <a:extLst>
              <a:ext uri="{FF2B5EF4-FFF2-40B4-BE49-F238E27FC236}">
                <a16:creationId xmlns:a16="http://schemas.microsoft.com/office/drawing/2014/main" xmlns="" id="{94F1B2D9-C6E3-D580-7495-272B801F668A}"/>
              </a:ext>
            </a:extLst>
          </p:cNvPr>
          <p:cNvSpPr/>
          <p:nvPr/>
        </p:nvSpPr>
        <p:spPr>
          <a:xfrm rot="5400000">
            <a:off x="2239869" y="809652"/>
            <a:ext cx="1786741" cy="1554465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2D4293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9" name="Шестиугольник 68">
            <a:extLst>
              <a:ext uri="{FF2B5EF4-FFF2-40B4-BE49-F238E27FC236}">
                <a16:creationId xmlns:a16="http://schemas.microsoft.com/office/drawing/2014/main" xmlns="" id="{307B2BF0-4628-0E7F-5168-8E45B11DDE69}"/>
              </a:ext>
            </a:extLst>
          </p:cNvPr>
          <p:cNvSpPr/>
          <p:nvPr/>
        </p:nvSpPr>
        <p:spPr>
          <a:xfrm rot="5400000">
            <a:off x="1295793" y="2285822"/>
            <a:ext cx="1786741" cy="1554465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2D4293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0" name="Шестиугольник 69">
            <a:extLst>
              <a:ext uri="{FF2B5EF4-FFF2-40B4-BE49-F238E27FC236}">
                <a16:creationId xmlns:a16="http://schemas.microsoft.com/office/drawing/2014/main" xmlns="" id="{A16BE479-B658-FB35-9C75-7FA3AC38C937}"/>
              </a:ext>
            </a:extLst>
          </p:cNvPr>
          <p:cNvSpPr/>
          <p:nvPr/>
        </p:nvSpPr>
        <p:spPr>
          <a:xfrm rot="5400000">
            <a:off x="8088264" y="2325652"/>
            <a:ext cx="1786741" cy="1554465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2D4293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1" name="Шестиугольник 70">
            <a:extLst>
              <a:ext uri="{FF2B5EF4-FFF2-40B4-BE49-F238E27FC236}">
                <a16:creationId xmlns:a16="http://schemas.microsoft.com/office/drawing/2014/main" xmlns="" id="{3428368F-AD18-5FBD-8B57-C67184578EF0}"/>
              </a:ext>
            </a:extLst>
          </p:cNvPr>
          <p:cNvSpPr/>
          <p:nvPr/>
        </p:nvSpPr>
        <p:spPr>
          <a:xfrm rot="5400000">
            <a:off x="8918580" y="3817807"/>
            <a:ext cx="1786741" cy="1554465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2D4293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2" name="Шестиугольник 71">
            <a:extLst>
              <a:ext uri="{FF2B5EF4-FFF2-40B4-BE49-F238E27FC236}">
                <a16:creationId xmlns:a16="http://schemas.microsoft.com/office/drawing/2014/main" xmlns="" id="{8277B5F9-564C-0DA1-3EF1-C3D9237372FA}"/>
              </a:ext>
            </a:extLst>
          </p:cNvPr>
          <p:cNvSpPr/>
          <p:nvPr/>
        </p:nvSpPr>
        <p:spPr>
          <a:xfrm rot="5400000">
            <a:off x="563589" y="763744"/>
            <a:ext cx="1786741" cy="1554465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2D4293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3" name="Шестиугольник 72">
            <a:extLst>
              <a:ext uri="{FF2B5EF4-FFF2-40B4-BE49-F238E27FC236}">
                <a16:creationId xmlns:a16="http://schemas.microsoft.com/office/drawing/2014/main" xmlns="" id="{D32B78B6-1FAA-9519-5650-A57275901EB8}"/>
              </a:ext>
            </a:extLst>
          </p:cNvPr>
          <p:cNvSpPr/>
          <p:nvPr/>
        </p:nvSpPr>
        <p:spPr>
          <a:xfrm rot="5400000">
            <a:off x="9763351" y="2288572"/>
            <a:ext cx="1786741" cy="1554465"/>
          </a:xfrm>
          <a:prstGeom prst="hexagon">
            <a:avLst>
              <a:gd name="adj" fmla="val 25000"/>
              <a:gd name="vf" fmla="val 115470"/>
            </a:avLst>
          </a:prstGeom>
          <a:noFill/>
          <a:ln>
            <a:solidFill>
              <a:srgbClr val="2D4293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5451717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B5EFA894-E8C5-4A5B-3AC9-1B0DBA8E390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07836" y="432916"/>
            <a:ext cx="11161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Bold" panose="00000800000000000000" pitchFamily="2" charset="-52"/>
              </a:rPr>
              <a:t>Установление контроля за проведением молекулярно-генетических исследований при проведении химиотерапии отдельными таргетными препаратами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D347144C-2C97-3D70-CF37-F49BDD1E0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B6436-B45E-42A8-BCD8-346DADC81700}" type="slidenum">
              <a:rPr lang="ru-RU" smtClean="0"/>
              <a:pPr/>
              <a:t>20</a:t>
            </a:fld>
            <a:endParaRPr lang="ru-RU" dirty="0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4232DC1A-73BE-CB70-FF9A-3D7559A339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1575233"/>
              </p:ext>
            </p:extLst>
          </p:nvPr>
        </p:nvGraphicFramePr>
        <p:xfrm>
          <a:off x="222251" y="1196752"/>
          <a:ext cx="11747499" cy="557825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33781">
                  <a:extLst>
                    <a:ext uri="{9D8B030D-6E8A-4147-A177-3AD203B41FA5}">
                      <a16:colId xmlns:a16="http://schemas.microsoft.com/office/drawing/2014/main" xmlns="" val="2524742320"/>
                    </a:ext>
                  </a:extLst>
                </a:gridCol>
                <a:gridCol w="1770787">
                  <a:extLst>
                    <a:ext uri="{9D8B030D-6E8A-4147-A177-3AD203B41FA5}">
                      <a16:colId xmlns:a16="http://schemas.microsoft.com/office/drawing/2014/main" xmlns="" val="276721809"/>
                    </a:ext>
                  </a:extLst>
                </a:gridCol>
                <a:gridCol w="2974307">
                  <a:extLst>
                    <a:ext uri="{9D8B030D-6E8A-4147-A177-3AD203B41FA5}">
                      <a16:colId xmlns:a16="http://schemas.microsoft.com/office/drawing/2014/main" xmlns="" val="1181514068"/>
                    </a:ext>
                  </a:extLst>
                </a:gridCol>
                <a:gridCol w="1581700">
                  <a:extLst>
                    <a:ext uri="{9D8B030D-6E8A-4147-A177-3AD203B41FA5}">
                      <a16:colId xmlns:a16="http://schemas.microsoft.com/office/drawing/2014/main" xmlns="" val="3602305404"/>
                    </a:ext>
                  </a:extLst>
                </a:gridCol>
                <a:gridCol w="4586924">
                  <a:extLst>
                    <a:ext uri="{9D8B030D-6E8A-4147-A177-3AD203B41FA5}">
                      <a16:colId xmlns:a16="http://schemas.microsoft.com/office/drawing/2014/main" xmlns="" val="235349745"/>
                    </a:ext>
                  </a:extLst>
                </a:gridCol>
              </a:tblGrid>
              <a:tr h="23389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№</a:t>
                      </a:r>
                    </a:p>
                  </a:txBody>
                  <a:tcPr marL="7309" marR="7309" marT="7309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Наименование МНН</a:t>
                      </a:r>
                    </a:p>
                  </a:txBody>
                  <a:tcPr marL="7309" marR="7309" marT="7309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Код МКБ-10</a:t>
                      </a:r>
                    </a:p>
                  </a:txBody>
                  <a:tcPr marL="7309" marR="7309" marT="7309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Код маркёра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7309" marR="7309" marT="7309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kern="1200" noProof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Результат исследования</a:t>
                      </a:r>
                    </a:p>
                  </a:txBody>
                  <a:tcPr marL="26605" marR="2660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67433915"/>
                  </a:ext>
                </a:extLst>
              </a:tr>
              <a:tr h="182998">
                <a:tc>
                  <a:txBody>
                    <a:bodyPr/>
                    <a:lstStyle/>
                    <a:p>
                      <a:pPr marL="0" lvl="0" indent="0" algn="ctr" defTabSz="914400" rtl="0" eaLnBrk="1" fontAlgn="b" latinLnBrk="0" hangingPunct="1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Абемациклиб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C50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НЕR2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Отсутствие </a:t>
                      </a:r>
                      <a:r>
                        <a:rPr lang="ru-RU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гиперэкспрессии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/амплификации белка HER2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05066670"/>
                  </a:ext>
                </a:extLst>
              </a:tr>
              <a:tr h="158507">
                <a:tc>
                  <a:txBody>
                    <a:bodyPr/>
                    <a:lstStyle/>
                    <a:p>
                      <a:pPr marL="0" lvl="0" indent="0" algn="ctr" defTabSz="914400" rtl="0" eaLnBrk="1" fontAlgn="b" latinLnBrk="0" hangingPunct="1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Алектиниб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C34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ALK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Наличие транслокации в гене ALK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71250255"/>
                  </a:ext>
                </a:extLst>
              </a:tr>
              <a:tr h="344255">
                <a:tc>
                  <a:txBody>
                    <a:bodyPr/>
                    <a:lstStyle/>
                    <a:p>
                      <a:pPr marL="0" lvl="0" indent="0" algn="ctr" defTabSz="914400" rtl="0" eaLnBrk="1" fontAlgn="b" latinLnBrk="0" hangingPunct="1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D4B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Алпелисиб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D4B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С50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8B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PIK3CA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и НЕR2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D4B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Наличие мутации в гене PIK3CA и</a:t>
                      </a:r>
                    </a:p>
                    <a:p>
                      <a:pPr marL="0" indent="45720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отсутствие </a:t>
                      </a:r>
                      <a:r>
                        <a:rPr lang="ru-RU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гиперэкспрессии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/амплификации белка HER2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4D4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07077596"/>
                  </a:ext>
                </a:extLst>
              </a:tr>
              <a:tr h="191240">
                <a:tc>
                  <a:txBody>
                    <a:bodyPr/>
                    <a:lstStyle/>
                    <a:p>
                      <a:pPr marL="0" lvl="0" indent="0" algn="ctr" defTabSz="914400" rtl="0" eaLnBrk="1" fontAlgn="b" latinLnBrk="0" hangingPunct="1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Вемурафениб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C43,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A9D8B7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С18, С19, С20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BRAF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Наличие мутаций в гене BRAF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2384934"/>
                  </a:ext>
                </a:extLst>
              </a:tr>
              <a:tr h="158507">
                <a:tc>
                  <a:txBody>
                    <a:bodyPr/>
                    <a:lstStyle/>
                    <a:p>
                      <a:pPr marL="0" lvl="0" indent="0" algn="ctr" defTabSz="914400" rtl="0" eaLnBrk="1" fontAlgn="b" latinLnBrk="0" hangingPunct="1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Гефитиниб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C34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EGFR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Наличие мутаций в гене EGFR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16319292"/>
                  </a:ext>
                </a:extLst>
              </a:tr>
              <a:tr h="178802">
                <a:tc>
                  <a:txBody>
                    <a:bodyPr/>
                    <a:lstStyle/>
                    <a:p>
                      <a:pPr marL="0" lvl="0" indent="0" algn="ctr" defTabSz="914400" rtl="0" eaLnBrk="1" fontAlgn="b" latinLnBrk="0" hangingPunct="1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Дабрафениб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C34, C43,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A9D8B7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С18, С19, С20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BRAF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Наличие мутаций в гене BRAF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236239065"/>
                  </a:ext>
                </a:extLst>
              </a:tr>
              <a:tr h="202385">
                <a:tc>
                  <a:txBody>
                    <a:bodyPr/>
                    <a:lstStyle/>
                    <a:p>
                      <a:pPr marL="0" lvl="0" indent="0" algn="ctr" defTabSz="914400" rtl="0" eaLnBrk="1" fontAlgn="b" latinLnBrk="0" hangingPunct="1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Кобиметиниб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C43, 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A9D8B7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С18, С19, С20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BRAF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Наличие мутаций в гене BRAF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55653985"/>
                  </a:ext>
                </a:extLst>
              </a:tr>
              <a:tr h="158689">
                <a:tc>
                  <a:txBody>
                    <a:bodyPr/>
                    <a:lstStyle/>
                    <a:p>
                      <a:pPr marL="0" lvl="0" indent="0" algn="ctr" defTabSz="914400" rtl="0" eaLnBrk="1" fontAlgn="b" latinLnBrk="0" hangingPunct="1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Кризотиниб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C34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ALK или ROS1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Наличие транслокации в гене ALK или ROS1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22348119"/>
                  </a:ext>
                </a:extLst>
              </a:tr>
              <a:tr h="207517">
                <a:tc>
                  <a:txBody>
                    <a:bodyPr/>
                    <a:lstStyle/>
                    <a:p>
                      <a:pPr marL="0" lvl="0" indent="0" algn="ctr" defTabSz="914400" rtl="0" eaLnBrk="1" fontAlgn="b" latinLnBrk="0" hangingPunct="1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Лапатиниб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С50, C18, C19, C20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HER2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Гиперэкспрессия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/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A9D8B7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амплификация белка 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HER2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44501859"/>
                  </a:ext>
                </a:extLst>
              </a:tr>
              <a:tr h="386138">
                <a:tc>
                  <a:txBody>
                    <a:bodyPr/>
                    <a:lstStyle/>
                    <a:p>
                      <a:pPr marL="0" lvl="0" indent="0" algn="ctr" defTabSz="914400" rtl="0" eaLnBrk="1" fontAlgn="b" latinLnBrk="0" hangingPunct="1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A9D8B7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8B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A9D8B7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Ленватиниб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A9D8B7"/>
                        </a:highlight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8B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A9D8B7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С54, С55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8B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A9D8B7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MSI или </a:t>
                      </a:r>
                      <a:r>
                        <a:rPr lang="ru-RU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A9D8B7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dMMR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A9D8B7"/>
                        </a:highlight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8B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A9D8B7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Отсутствие </a:t>
                      </a:r>
                      <a:r>
                        <a:rPr lang="ru-RU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A9D8B7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микросателлитной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A9D8B7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нестабильности или нарушений системы репарации ДНК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8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28996987"/>
                  </a:ext>
                </a:extLst>
              </a:tr>
              <a:tr h="222591">
                <a:tc>
                  <a:txBody>
                    <a:bodyPr/>
                    <a:lstStyle/>
                    <a:p>
                      <a:pPr marL="0" lvl="0" indent="0" algn="ctr" defTabSz="914400" rtl="0" eaLnBrk="1" fontAlgn="b" latinLnBrk="0" hangingPunct="1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Олапариб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C25, </a:t>
                      </a:r>
                      <a:r>
                        <a:rPr lang="ru-RU" sz="1100" b="0" i="0" u="none" strike="sng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DDFDF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С50, С48.0, С48.1, С48.2, С56, С57, С61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BRCA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Наличие мутаций в генах BRCA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81807648"/>
                  </a:ext>
                </a:extLst>
              </a:tr>
              <a:tr h="441758">
                <a:tc>
                  <a:txBody>
                    <a:bodyPr/>
                    <a:lstStyle/>
                    <a:p>
                      <a:pPr marL="0" lvl="0" indent="0" algn="ctr" defTabSz="914400" rtl="0" eaLnBrk="1" fontAlgn="b" latinLnBrk="0" hangingPunct="1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Олапариб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C50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BRCA и 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A9D8B7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НЕR2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Наличие мутаций в генах BRCA 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A9D8B7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и </a:t>
                      </a:r>
                    </a:p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A9D8B7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отсутствие </a:t>
                      </a:r>
                      <a:r>
                        <a:rPr lang="ru-RU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A9D8B7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гиперэкспрессии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A9D8B7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/амплификации белка HER2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596458004"/>
                  </a:ext>
                </a:extLst>
              </a:tr>
              <a:tr h="202385">
                <a:tc>
                  <a:txBody>
                    <a:bodyPr/>
                    <a:lstStyle/>
                    <a:p>
                      <a:pPr marL="0" lvl="0" indent="0" algn="ctr" defTabSz="914400" rtl="0" eaLnBrk="1" fontAlgn="b" latinLnBrk="0" hangingPunct="1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Олапариб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С61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BRCA или </a:t>
                      </a: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A9D8B7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HRR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A9D8B7"/>
                        </a:highlight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Наличие мутаций в генах BRCA 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A9D8B7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или наличие мутаций в генах НRR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74182847"/>
                  </a:ext>
                </a:extLst>
              </a:tr>
              <a:tr h="158689">
                <a:tc>
                  <a:txBody>
                    <a:bodyPr/>
                    <a:lstStyle/>
                    <a:p>
                      <a:pPr marL="0" lvl="0" indent="0" algn="ctr" defTabSz="914400" rtl="0" eaLnBrk="1" fontAlgn="b" latinLnBrk="0" hangingPunct="1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Осимертиниб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C34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EGFR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Наличие мутаций в гене EGFR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56374510"/>
                  </a:ext>
                </a:extLst>
              </a:tr>
              <a:tr h="240806">
                <a:tc>
                  <a:txBody>
                    <a:bodyPr/>
                    <a:lstStyle/>
                    <a:p>
                      <a:pPr marL="0" lvl="0" indent="0" algn="ctr" defTabSz="914400" rtl="0" eaLnBrk="1" fontAlgn="b" latinLnBrk="0" hangingPunct="1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Палбоциклиб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C50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HER2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Отсутствие </a:t>
                      </a:r>
                      <a:r>
                        <a:rPr lang="ru-RU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гиперэкспрессии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/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A9D8B7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амплификации 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белка HER2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63213887"/>
                  </a:ext>
                </a:extLst>
              </a:tr>
              <a:tr h="207661">
                <a:tc>
                  <a:txBody>
                    <a:bodyPr/>
                    <a:lstStyle/>
                    <a:p>
                      <a:pPr marL="0" lvl="0" indent="0" algn="ctr" defTabSz="914400" rtl="0" eaLnBrk="1" fontAlgn="b" latinLnBrk="0" hangingPunct="1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Панитумумаб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C18, C19, 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A9D8B7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С20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RAS 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A9D8B7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и BRAF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Отсутствие мутаций в гене RAS 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A9D8B7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и отсутствие мутаций в гене BRAF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55015547"/>
                  </a:ext>
                </a:extLst>
              </a:tr>
              <a:tr h="240806">
                <a:tc>
                  <a:txBody>
                    <a:bodyPr/>
                    <a:lstStyle/>
                    <a:p>
                      <a:pPr marL="0" lvl="0" indent="0" algn="ctr" defTabSz="914400" rtl="0" eaLnBrk="1" fontAlgn="b" latinLnBrk="0" hangingPunct="1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17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Пертузумаб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C18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C19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A9D8B7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C20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C50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HER2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Гиперэкспрессия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/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A9D8B7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амплификация 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белка HER2</a:t>
                      </a: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 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49165517"/>
                  </a:ext>
                </a:extLst>
              </a:tr>
              <a:tr h="240806">
                <a:tc>
                  <a:txBody>
                    <a:bodyPr/>
                    <a:lstStyle/>
                    <a:p>
                      <a:pPr marL="0" lvl="0" indent="0" algn="ctr" defTabSz="914400" rtl="0" eaLnBrk="1" fontAlgn="b" latinLnBrk="0" hangingPunct="1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Рибоциклиб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C50</a:t>
                      </a:r>
                      <a:endParaRPr lang="ru-RU" sz="1100" b="0" i="0" u="none" strike="noStrike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HER2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Отсутствие </a:t>
                      </a:r>
                      <a:r>
                        <a:rPr lang="ru-RU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гиперэкспрессии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/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A9D8B7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амплификации 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белка HER2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36283280"/>
                  </a:ext>
                </a:extLst>
              </a:tr>
              <a:tr h="344255">
                <a:tc>
                  <a:txBody>
                    <a:bodyPr/>
                    <a:lstStyle/>
                    <a:p>
                      <a:pPr marL="0" lvl="0" indent="0" algn="ctr" defTabSz="914400" rtl="0" eaLnBrk="1" fontAlgn="b" latinLnBrk="0" hangingPunct="1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19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Талазопариб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C50</a:t>
                      </a:r>
                      <a:endParaRPr lang="ru-RU" sz="1100" b="0" i="0" u="none" strike="noStrike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BRCA и HER2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Наличие мутаций в генах BRCA и отсутствие </a:t>
                      </a:r>
                      <a:r>
                        <a:rPr lang="ru-RU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гиперэкспрессии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/амплификации белка HER2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33751113"/>
                  </a:ext>
                </a:extLst>
              </a:tr>
              <a:tr h="158689">
                <a:tc>
                  <a:txBody>
                    <a:bodyPr/>
                    <a:lstStyle/>
                    <a:p>
                      <a:pPr marL="0" lvl="0" indent="0" algn="ctr" defTabSz="914400" rtl="0" eaLnBrk="1" fontAlgn="b" latinLnBrk="0" hangingPunct="1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Траметиниб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C34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C43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A9D8B7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С18, С19, С20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BRAF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Наличие мутаций в гене BRAF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6477883"/>
                  </a:ext>
                </a:extLst>
              </a:tr>
              <a:tr h="240806">
                <a:tc>
                  <a:txBody>
                    <a:bodyPr/>
                    <a:lstStyle/>
                    <a:p>
                      <a:pPr marL="0" lvl="0" indent="0" algn="ctr" defTabSz="914400" rtl="0" eaLnBrk="1" fontAlgn="b" latinLnBrk="0" hangingPunct="1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Трастузумаб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C07</a:t>
                      </a: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C08</a:t>
                      </a: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C15</a:t>
                      </a: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C16</a:t>
                      </a: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C18</a:t>
                      </a: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C19</a:t>
                      </a: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C50</a:t>
                      </a: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C54</a:t>
                      </a:r>
                      <a:endParaRPr lang="ru-RU" sz="1100" b="0" i="0" u="none" strike="noStrike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HER2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Гиперэкспрессия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/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A9D8B7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амплификация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белка HER2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94442870"/>
                  </a:ext>
                </a:extLst>
              </a:tr>
              <a:tr h="158689">
                <a:tc>
                  <a:txBody>
                    <a:bodyPr/>
                    <a:lstStyle/>
                    <a:p>
                      <a:pPr marL="0" lvl="0" indent="0" algn="ctr" defTabSz="914400" rtl="0" eaLnBrk="1" fontAlgn="b" latinLnBrk="0" hangingPunct="1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Трастузумаб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эмтанзин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C50</a:t>
                      </a:r>
                      <a:endParaRPr lang="ru-RU" sz="1100" b="0" i="0" u="none" strike="noStrike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HER2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Гиперэкспрессия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/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A9D8B7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амплификация 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белка HER2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37378870"/>
                  </a:ext>
                </a:extLst>
              </a:tr>
              <a:tr h="158689">
                <a:tc>
                  <a:txBody>
                    <a:bodyPr/>
                    <a:lstStyle/>
                    <a:p>
                      <a:pPr marL="0" lvl="0" indent="0" algn="ctr" defTabSz="914400" rtl="0" eaLnBrk="1" fontAlgn="b" latinLnBrk="0" hangingPunct="1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23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Церитиниб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C34</a:t>
                      </a:r>
                      <a:endParaRPr lang="ru-RU" sz="1100" b="0" i="0" u="none" strike="noStrike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ALK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Наличие транслокации в гене ALK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85975775"/>
                  </a:ext>
                </a:extLst>
              </a:tr>
              <a:tr h="158689">
                <a:tc>
                  <a:txBody>
                    <a:bodyPr/>
                    <a:lstStyle/>
                    <a:p>
                      <a:pPr marL="0" lvl="0" indent="0" algn="ctr" defTabSz="914400" rtl="0" eaLnBrk="1" fontAlgn="b" latinLnBrk="0" hangingPunct="1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8B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Цетуксимаб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8B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С18, С19, С20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8B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RAS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и BRAF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8B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buNone/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Отсутствие мутаций в гене RAS и отсутствие мутаций в гене BRAF</a:t>
                      </a:r>
                    </a:p>
                  </a:txBody>
                  <a:tcPr marL="26605" marR="2660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8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524298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92173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2688F8C-6E81-556E-1FF6-F192778A9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B6436-B45E-42A8-BCD8-346DADC81700}" type="slidenum">
              <a:rPr lang="ru-RU" smtClean="0"/>
              <a:t>21</a:t>
            </a:fld>
            <a:endParaRPr lang="ru-RU" dirty="0"/>
          </a:p>
        </p:txBody>
      </p:sp>
      <p:sp>
        <p:nvSpPr>
          <p:cNvPr id="12" name="Заголовок 11">
            <a:extLst>
              <a:ext uri="{FF2B5EF4-FFF2-40B4-BE49-F238E27FC236}">
                <a16:creationId xmlns:a16="http://schemas.microsoft.com/office/drawing/2014/main" xmlns="" id="{A70B7BCB-1DC8-312F-A03F-83F47F5025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836" y="432916"/>
            <a:ext cx="11161240" cy="541390"/>
          </a:xfrm>
        </p:spPr>
        <p:txBody>
          <a:bodyPr>
            <a:normAutofit fontScale="90000"/>
          </a:bodyPr>
          <a:lstStyle/>
          <a:p>
            <a:r>
              <a:rPr lang="ru-RU"/>
              <a:t>Изменения в программе государственных гарантий на 2026 год </a:t>
            </a:r>
            <a:endParaRPr lang="ru-RU" dirty="0"/>
          </a:p>
        </p:txBody>
      </p: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xmlns="" id="{F792C546-AE39-6F10-9649-886F60582AF6}"/>
              </a:ext>
            </a:extLst>
          </p:cNvPr>
          <p:cNvGrpSpPr/>
          <p:nvPr/>
        </p:nvGrpSpPr>
        <p:grpSpPr>
          <a:xfrm>
            <a:off x="5922651" y="2218361"/>
            <a:ext cx="477826" cy="318786"/>
            <a:chOff x="7017794" y="956730"/>
            <a:chExt cx="672113" cy="318786"/>
          </a:xfrm>
          <a:solidFill>
            <a:srgbClr val="2D4293"/>
          </a:solidFill>
        </p:grpSpPr>
        <p:sp>
          <p:nvSpPr>
            <p:cNvPr id="26" name="Стрелка: вправо 25">
              <a:extLst>
                <a:ext uri="{FF2B5EF4-FFF2-40B4-BE49-F238E27FC236}">
                  <a16:creationId xmlns:a16="http://schemas.microsoft.com/office/drawing/2014/main" xmlns="" id="{B867BB51-FCCB-9EE7-ADB8-3747405C9522}"/>
                </a:ext>
              </a:extLst>
            </p:cNvPr>
            <p:cNvSpPr/>
            <p:nvPr/>
          </p:nvSpPr>
          <p:spPr>
            <a:xfrm>
              <a:off x="7079896" y="956730"/>
              <a:ext cx="610011" cy="318786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Стрелка: вправо 4">
              <a:extLst>
                <a:ext uri="{FF2B5EF4-FFF2-40B4-BE49-F238E27FC236}">
                  <a16:creationId xmlns:a16="http://schemas.microsoft.com/office/drawing/2014/main" xmlns="" id="{92420B00-ED98-F829-9B41-2A2B8E8DD345}"/>
                </a:ext>
              </a:extLst>
            </p:cNvPr>
            <p:cNvSpPr txBox="1"/>
            <p:nvPr/>
          </p:nvSpPr>
          <p:spPr>
            <a:xfrm>
              <a:off x="7017794" y="1020487"/>
              <a:ext cx="514374" cy="19127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1300" kern="1200"/>
            </a:p>
          </p:txBody>
        </p:sp>
      </p:grpSp>
      <p:sp>
        <p:nvSpPr>
          <p:cNvPr id="2" name="Скругленный прямоугольник 42">
            <a:extLst>
              <a:ext uri="{FF2B5EF4-FFF2-40B4-BE49-F238E27FC236}">
                <a16:creationId xmlns:a16="http://schemas.microsoft.com/office/drawing/2014/main" xmlns="" id="{1F645FBA-7A7E-9BB6-70D0-A689789D9E7E}"/>
              </a:ext>
            </a:extLst>
          </p:cNvPr>
          <p:cNvSpPr/>
          <p:nvPr/>
        </p:nvSpPr>
        <p:spPr>
          <a:xfrm>
            <a:off x="204629" y="1070185"/>
            <a:ext cx="5703454" cy="2615138"/>
          </a:xfrm>
          <a:prstGeom prst="roundRect">
            <a:avLst/>
          </a:prstGeom>
          <a:solidFill>
            <a:srgbClr val="2D429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4000" rIns="0" bIns="24000" rtlCol="0" anchor="ctr"/>
          <a:lstStyle/>
          <a:p>
            <a:pPr algn="ctr">
              <a:lnSpc>
                <a:spcPct val="80000"/>
              </a:lnSpc>
            </a:pPr>
            <a:r>
              <a:rPr lang="ru-RU" sz="1400" b="1" kern="0" dirty="0">
                <a:solidFill>
                  <a:schemeClr val="bg1"/>
                </a:solidFill>
                <a:latin typeface="Montserrat Regular" panose="00000500000000000000" pitchFamily="2" charset="-52"/>
              </a:rPr>
              <a:t>Остатки средств субвенции, предоставляемой из бюджета Федерального фонда обязательного медицинского страхования бюджетам территориальных фондов, не использованные по итогам календарного года в связи с неисполнением дифференцированных территориальных нормативов объемов медицинской помощи, утвержденных территориальной программой ОМС за счет средств ОМС, начиная с 01.01.2027, в случае отказа в корректировке установленных нормативов объемов медицинской помощи, подлежат возврату в Федеральный фонд обязательного медицинского страхования.</a:t>
            </a:r>
          </a:p>
        </p:txBody>
      </p:sp>
      <p:sp>
        <p:nvSpPr>
          <p:cNvPr id="5" name="Скругленный прямоугольник 46">
            <a:extLst>
              <a:ext uri="{FF2B5EF4-FFF2-40B4-BE49-F238E27FC236}">
                <a16:creationId xmlns:a16="http://schemas.microsoft.com/office/drawing/2014/main" xmlns="" id="{F8BB6607-F63C-23CA-01C2-701E4E9EA110}"/>
              </a:ext>
            </a:extLst>
          </p:cNvPr>
          <p:cNvSpPr/>
          <p:nvPr/>
        </p:nvSpPr>
        <p:spPr>
          <a:xfrm>
            <a:off x="6415051" y="1107827"/>
            <a:ext cx="5400600" cy="819166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2D429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4000" rIns="0" bIns="24000" rtlCol="0" anchor="ctr"/>
          <a:lstStyle/>
          <a:p>
            <a:pPr algn="ctr">
              <a:lnSpc>
                <a:spcPct val="80000"/>
              </a:lnSpc>
            </a:pPr>
            <a:r>
              <a:rPr lang="ru-RU" sz="1300" kern="0" dirty="0">
                <a:solidFill>
                  <a:srgbClr val="2D4293"/>
                </a:solidFill>
                <a:latin typeface="Montserrat Regular" panose="00000500000000000000" pitchFamily="2" charset="-52"/>
              </a:rPr>
              <a:t>Субъект РФ имеет право скорректировать нормативы, если на то есть объективные причины (рост заболеваемости, изменение структуры населения и т.д.)</a:t>
            </a:r>
          </a:p>
        </p:txBody>
      </p:sp>
      <p:sp>
        <p:nvSpPr>
          <p:cNvPr id="6" name="Скругленный прямоугольник 46">
            <a:extLst>
              <a:ext uri="{FF2B5EF4-FFF2-40B4-BE49-F238E27FC236}">
                <a16:creationId xmlns:a16="http://schemas.microsoft.com/office/drawing/2014/main" xmlns="" id="{4E8385AD-A737-AFB1-5D37-C91F32B11A74}"/>
              </a:ext>
            </a:extLst>
          </p:cNvPr>
          <p:cNvSpPr/>
          <p:nvPr/>
        </p:nvSpPr>
        <p:spPr>
          <a:xfrm>
            <a:off x="6415051" y="1997037"/>
            <a:ext cx="5400600" cy="819166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2D429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4000" rIns="0" bIns="24000" rtlCol="0" anchor="ctr"/>
          <a:lstStyle/>
          <a:p>
            <a:pPr algn="ctr">
              <a:lnSpc>
                <a:spcPct val="80000"/>
              </a:lnSpc>
            </a:pPr>
            <a:r>
              <a:rPr lang="ru-RU" sz="1300" kern="0" dirty="0">
                <a:solidFill>
                  <a:srgbClr val="2D4293"/>
                </a:solidFill>
                <a:latin typeface="Montserrat Regular" panose="00000500000000000000" pitchFamily="2" charset="-52"/>
              </a:rPr>
              <a:t>Необходимо до 1 октября 2026 года направить предложения по корректировке в Минздрав России и ФФОМС на согласование</a:t>
            </a:r>
          </a:p>
        </p:txBody>
      </p:sp>
      <p:sp>
        <p:nvSpPr>
          <p:cNvPr id="7" name="Скругленный прямоугольник 46">
            <a:extLst>
              <a:ext uri="{FF2B5EF4-FFF2-40B4-BE49-F238E27FC236}">
                <a16:creationId xmlns:a16="http://schemas.microsoft.com/office/drawing/2014/main" xmlns="" id="{8AD88A98-10A7-96A1-A0FF-12D04447B58B}"/>
              </a:ext>
            </a:extLst>
          </p:cNvPr>
          <p:cNvSpPr/>
          <p:nvPr/>
        </p:nvSpPr>
        <p:spPr>
          <a:xfrm>
            <a:off x="6415051" y="2895372"/>
            <a:ext cx="5400600" cy="827868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2D429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4000" rIns="0" bIns="24000" rtlCol="0" anchor="ctr"/>
          <a:lstStyle/>
          <a:p>
            <a:pPr algn="ctr">
              <a:lnSpc>
                <a:spcPct val="80000"/>
              </a:lnSpc>
            </a:pPr>
            <a:r>
              <a:rPr lang="ru-RU" sz="1300" kern="0" dirty="0">
                <a:solidFill>
                  <a:srgbClr val="2D4293"/>
                </a:solidFill>
                <a:latin typeface="Montserrat Regular" panose="00000500000000000000" pitchFamily="2" charset="-52"/>
              </a:rPr>
              <a:t>Если до 1 октября корректировка не согласована, а нормативы по итогам года не выполнены, с 2027 года срабатывает механизм возврата</a:t>
            </a:r>
          </a:p>
        </p:txBody>
      </p:sp>
      <p:sp>
        <p:nvSpPr>
          <p:cNvPr id="8" name="Скругленный прямоугольник 42">
            <a:extLst>
              <a:ext uri="{FF2B5EF4-FFF2-40B4-BE49-F238E27FC236}">
                <a16:creationId xmlns:a16="http://schemas.microsoft.com/office/drawing/2014/main" xmlns="" id="{6791CEE2-CD9D-7300-9756-EEAE520D0CB5}"/>
              </a:ext>
            </a:extLst>
          </p:cNvPr>
          <p:cNvSpPr/>
          <p:nvPr/>
        </p:nvSpPr>
        <p:spPr>
          <a:xfrm>
            <a:off x="223387" y="3837135"/>
            <a:ext cx="5684696" cy="2615138"/>
          </a:xfrm>
          <a:prstGeom prst="roundRect">
            <a:avLst/>
          </a:prstGeom>
          <a:solidFill>
            <a:srgbClr val="59B27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4000" rIns="0" bIns="24000" rtlCol="0" anchor="ctr"/>
          <a:lstStyle/>
          <a:p>
            <a:pPr algn="ctr">
              <a:lnSpc>
                <a:spcPct val="80000"/>
              </a:lnSpc>
            </a:pPr>
            <a:r>
              <a:rPr lang="ru-RU" sz="1600" b="1" kern="0" dirty="0">
                <a:solidFill>
                  <a:schemeClr val="bg1"/>
                </a:solidFill>
                <a:latin typeface="Montserrat Regular" panose="00000500000000000000" pitchFamily="2" charset="-52"/>
              </a:rPr>
              <a:t>Расходование средств обязательного медицинского страхования на содержание неиспользуемого коечного фонда средств не допускается.</a:t>
            </a:r>
          </a:p>
          <a:p>
            <a:pPr algn="ctr">
              <a:lnSpc>
                <a:spcPct val="80000"/>
              </a:lnSpc>
            </a:pPr>
            <a:r>
              <a:rPr lang="ru-RU" sz="1600" b="1" kern="0" dirty="0">
                <a:solidFill>
                  <a:schemeClr val="bg1"/>
                </a:solidFill>
                <a:latin typeface="Montserrat Regular" panose="00000500000000000000" pitchFamily="2" charset="-52"/>
              </a:rPr>
              <a:t>Финансовое обеспечение содержания неиспользуемого коечного фонда осуществляется за счет бюджетных ассигнований бюджетов субъектов Российской Федерации.</a:t>
            </a:r>
          </a:p>
        </p:txBody>
      </p:sp>
      <p:sp>
        <p:nvSpPr>
          <p:cNvPr id="9" name="Скругленный прямоугольник 46">
            <a:extLst>
              <a:ext uri="{FF2B5EF4-FFF2-40B4-BE49-F238E27FC236}">
                <a16:creationId xmlns:a16="http://schemas.microsoft.com/office/drawing/2014/main" xmlns="" id="{87C87604-0727-03A9-4D82-F202D110794C}"/>
              </a:ext>
            </a:extLst>
          </p:cNvPr>
          <p:cNvSpPr/>
          <p:nvPr/>
        </p:nvSpPr>
        <p:spPr>
          <a:xfrm>
            <a:off x="6403356" y="3856761"/>
            <a:ext cx="5400600" cy="1920862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59B27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4000" rIns="0" bIns="24000" rtlCol="0" anchor="ctr"/>
          <a:lstStyle/>
          <a:p>
            <a:pPr algn="ctr">
              <a:lnSpc>
                <a:spcPct val="80000"/>
              </a:lnSpc>
            </a:pPr>
            <a:r>
              <a:rPr lang="ru-RU" sz="1300" kern="0" dirty="0">
                <a:solidFill>
                  <a:srgbClr val="00B050"/>
                </a:solidFill>
                <a:latin typeface="Montserrat Regular" panose="00000500000000000000" pitchFamily="2" charset="-52"/>
              </a:rPr>
              <a:t>За счет средств ОМС - прямые расходы на лечение пациентов, даже во время вынужденного простоя:</a:t>
            </a:r>
          </a:p>
          <a:p>
            <a:pPr algn="ctr">
              <a:lnSpc>
                <a:spcPct val="80000"/>
              </a:lnSpc>
            </a:pPr>
            <a:r>
              <a:rPr lang="ru-RU" sz="1300" kern="0" dirty="0">
                <a:solidFill>
                  <a:srgbClr val="00B050"/>
                </a:solidFill>
                <a:latin typeface="Montserrat Regular" panose="00000500000000000000" pitchFamily="2" charset="-52"/>
              </a:rPr>
              <a:t> · санитарно-эпидемиологические мероприятия</a:t>
            </a:r>
          </a:p>
          <a:p>
            <a:pPr algn="ctr">
              <a:lnSpc>
                <a:spcPct val="80000"/>
              </a:lnSpc>
            </a:pPr>
            <a:r>
              <a:rPr lang="ru-RU" sz="1300" kern="0" dirty="0">
                <a:solidFill>
                  <a:srgbClr val="00B050"/>
                </a:solidFill>
                <a:latin typeface="Montserrat Regular" panose="00000500000000000000" pitchFamily="2" charset="-52"/>
              </a:rPr>
              <a:t>    · оплата труда медицинского персонала</a:t>
            </a:r>
          </a:p>
          <a:p>
            <a:pPr algn="ctr">
              <a:lnSpc>
                <a:spcPct val="80000"/>
              </a:lnSpc>
            </a:pPr>
            <a:r>
              <a:rPr lang="ru-RU" sz="1300" kern="0" dirty="0">
                <a:solidFill>
                  <a:srgbClr val="00B050"/>
                </a:solidFill>
                <a:latin typeface="Montserrat Regular" panose="00000500000000000000" pitchFamily="2" charset="-52"/>
              </a:rPr>
              <a:t>    · приобретение лекарственных препаратов (исключая утилизированные с истекшим сроком годности)</a:t>
            </a:r>
          </a:p>
          <a:p>
            <a:pPr algn="ctr">
              <a:lnSpc>
                <a:spcPct val="80000"/>
              </a:lnSpc>
            </a:pPr>
            <a:r>
              <a:rPr lang="ru-RU" sz="1300" kern="0" dirty="0">
                <a:solidFill>
                  <a:srgbClr val="00B050"/>
                </a:solidFill>
                <a:latin typeface="Montserrat Regular" panose="00000500000000000000" pitchFamily="2" charset="-52"/>
              </a:rPr>
              <a:t>    · закупка расходных материалов</a:t>
            </a:r>
          </a:p>
          <a:p>
            <a:pPr algn="ctr">
              <a:lnSpc>
                <a:spcPct val="80000"/>
              </a:lnSpc>
            </a:pPr>
            <a:r>
              <a:rPr lang="ru-RU" sz="1300" kern="0" dirty="0">
                <a:solidFill>
                  <a:srgbClr val="00B050"/>
                </a:solidFill>
                <a:latin typeface="Montserrat Regular" panose="00000500000000000000" pitchFamily="2" charset="-52"/>
              </a:rPr>
              <a:t>    · приобретение продуктов питания для пациентов (исключая списанные испорченные продукты)</a:t>
            </a:r>
          </a:p>
          <a:p>
            <a:pPr algn="ctr">
              <a:lnSpc>
                <a:spcPct val="80000"/>
              </a:lnSpc>
            </a:pPr>
            <a:r>
              <a:rPr lang="ru-RU" sz="1300" kern="0" dirty="0">
                <a:solidFill>
                  <a:srgbClr val="00B050"/>
                </a:solidFill>
                <a:latin typeface="Montserrat Regular" panose="00000500000000000000" pitchFamily="2" charset="-52"/>
              </a:rPr>
              <a:t>· иные прямые расходы, непосредственно связанные с оказанием медицинской помощи пациентам в стационаре</a:t>
            </a:r>
          </a:p>
        </p:txBody>
      </p:sp>
      <p:sp>
        <p:nvSpPr>
          <p:cNvPr id="14" name="Скругленный прямоугольник 46">
            <a:extLst>
              <a:ext uri="{FF2B5EF4-FFF2-40B4-BE49-F238E27FC236}">
                <a16:creationId xmlns:a16="http://schemas.microsoft.com/office/drawing/2014/main" xmlns="" id="{79BF1C76-A605-646D-1057-115DF830787B}"/>
              </a:ext>
            </a:extLst>
          </p:cNvPr>
          <p:cNvSpPr/>
          <p:nvPr/>
        </p:nvSpPr>
        <p:spPr>
          <a:xfrm>
            <a:off x="6403356" y="5865638"/>
            <a:ext cx="5400600" cy="586635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59B27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4000" rIns="0" bIns="24000" rtlCol="0" anchor="ctr"/>
          <a:lstStyle/>
          <a:p>
            <a:pPr algn="ctr">
              <a:lnSpc>
                <a:spcPct val="80000"/>
              </a:lnSpc>
            </a:pPr>
            <a:r>
              <a:rPr lang="ru-RU" sz="1300" kern="0" dirty="0">
                <a:solidFill>
                  <a:srgbClr val="00B050"/>
                </a:solidFill>
                <a:latin typeface="Montserrat Regular" panose="00000500000000000000" pitchFamily="2" charset="-52"/>
              </a:rPr>
              <a:t>Содержание неиспользуемого фонда – ответственность региона</a:t>
            </a: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xmlns="" id="{BC4E41A4-E6FF-8EA3-F954-A2140B61CFF7}"/>
              </a:ext>
            </a:extLst>
          </p:cNvPr>
          <p:cNvGrpSpPr/>
          <p:nvPr/>
        </p:nvGrpSpPr>
        <p:grpSpPr>
          <a:xfrm>
            <a:off x="5966804" y="4979793"/>
            <a:ext cx="448245" cy="318786"/>
            <a:chOff x="7034544" y="956730"/>
            <a:chExt cx="655363" cy="318786"/>
          </a:xfrm>
          <a:solidFill>
            <a:srgbClr val="59B27C"/>
          </a:solidFill>
        </p:grpSpPr>
        <p:sp>
          <p:nvSpPr>
            <p:cNvPr id="17" name="Стрелка: вправо 16">
              <a:extLst>
                <a:ext uri="{FF2B5EF4-FFF2-40B4-BE49-F238E27FC236}">
                  <a16:creationId xmlns:a16="http://schemas.microsoft.com/office/drawing/2014/main" xmlns="" id="{84E5FE92-9D83-ECAA-082C-228C44EF2FBF}"/>
                </a:ext>
              </a:extLst>
            </p:cNvPr>
            <p:cNvSpPr/>
            <p:nvPr/>
          </p:nvSpPr>
          <p:spPr>
            <a:xfrm>
              <a:off x="7079896" y="956730"/>
              <a:ext cx="610011" cy="318786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Стрелка: вправо 4">
              <a:extLst>
                <a:ext uri="{FF2B5EF4-FFF2-40B4-BE49-F238E27FC236}">
                  <a16:creationId xmlns:a16="http://schemas.microsoft.com/office/drawing/2014/main" xmlns="" id="{2D2C623A-6B94-1E91-159C-53E85980E20B}"/>
                </a:ext>
              </a:extLst>
            </p:cNvPr>
            <p:cNvSpPr txBox="1"/>
            <p:nvPr/>
          </p:nvSpPr>
          <p:spPr>
            <a:xfrm>
              <a:off x="7034544" y="1027461"/>
              <a:ext cx="514374" cy="19127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13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940945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7338205-E0EC-D119-4CB9-430F6F80D2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E9CD13C0-9ACC-4C7B-F473-341B0FEB8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B6436-B45E-42A8-BCD8-346DADC81700}" type="slidenum">
              <a:rPr lang="ru-RU" smtClean="0"/>
              <a:t>22</a:t>
            </a:fld>
            <a:endParaRPr lang="ru-RU" dirty="0"/>
          </a:p>
        </p:txBody>
      </p:sp>
      <p:sp>
        <p:nvSpPr>
          <p:cNvPr id="12" name="Заголовок 11">
            <a:extLst>
              <a:ext uri="{FF2B5EF4-FFF2-40B4-BE49-F238E27FC236}">
                <a16:creationId xmlns:a16="http://schemas.microsoft.com/office/drawing/2014/main" xmlns="" id="{C6DCBDB1-1FA4-0838-8C5A-64D2DC100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836" y="432916"/>
            <a:ext cx="11161240" cy="541390"/>
          </a:xfrm>
        </p:spPr>
        <p:txBody>
          <a:bodyPr>
            <a:normAutofit fontScale="90000"/>
          </a:bodyPr>
          <a:lstStyle/>
          <a:p>
            <a:r>
              <a:rPr lang="ru-RU"/>
              <a:t>Изменения в программе государственных гарантий на 2026 год </a:t>
            </a:r>
            <a:endParaRPr lang="ru-RU" dirty="0"/>
          </a:p>
        </p:txBody>
      </p:sp>
      <p:sp>
        <p:nvSpPr>
          <p:cNvPr id="2" name="Скругленный прямоугольник 42">
            <a:extLst>
              <a:ext uri="{FF2B5EF4-FFF2-40B4-BE49-F238E27FC236}">
                <a16:creationId xmlns:a16="http://schemas.microsoft.com/office/drawing/2014/main" xmlns="" id="{0923353B-922E-DBD1-4CB1-DD72B6FEE672}"/>
              </a:ext>
            </a:extLst>
          </p:cNvPr>
          <p:cNvSpPr/>
          <p:nvPr/>
        </p:nvSpPr>
        <p:spPr>
          <a:xfrm>
            <a:off x="221407" y="1322942"/>
            <a:ext cx="5703454" cy="1746018"/>
          </a:xfrm>
          <a:prstGeom prst="roundRect">
            <a:avLst/>
          </a:prstGeom>
          <a:solidFill>
            <a:srgbClr val="59B27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4000" rIns="0" bIns="24000" rtlCol="0" anchor="ctr"/>
          <a:lstStyle/>
          <a:p>
            <a:pPr algn="ctr">
              <a:lnSpc>
                <a:spcPct val="80000"/>
              </a:lnSpc>
            </a:pPr>
            <a:r>
              <a:rPr lang="ru-RU" sz="1400" b="1" kern="0">
                <a:solidFill>
                  <a:schemeClr val="bg1"/>
                </a:solidFill>
                <a:latin typeface="Montserrat Regular" panose="00000500000000000000" pitchFamily="2" charset="-52"/>
              </a:rPr>
              <a:t>На всех этапах оказания медицинской помощи участник специальной военной операции, его (ее) супруг(а), а также супруг(а) участника специальной военной операции, пропавшего без вести, имеет право на консультирование медицинским психологом как при самостоятельном обращении, так и по направлению лечащего врача. </a:t>
            </a:r>
            <a:endParaRPr lang="ru-RU" sz="1400" b="1" kern="0" dirty="0">
              <a:solidFill>
                <a:schemeClr val="bg1"/>
              </a:solidFill>
              <a:latin typeface="Montserrat Regular" panose="00000500000000000000" pitchFamily="2" charset="-52"/>
            </a:endParaRPr>
          </a:p>
        </p:txBody>
      </p:sp>
      <p:sp>
        <p:nvSpPr>
          <p:cNvPr id="5" name="Скругленный прямоугольник 46">
            <a:extLst>
              <a:ext uri="{FF2B5EF4-FFF2-40B4-BE49-F238E27FC236}">
                <a16:creationId xmlns:a16="http://schemas.microsoft.com/office/drawing/2014/main" xmlns="" id="{D5C83227-4691-95E7-9D99-110C021D795C}"/>
              </a:ext>
            </a:extLst>
          </p:cNvPr>
          <p:cNvSpPr/>
          <p:nvPr/>
        </p:nvSpPr>
        <p:spPr>
          <a:xfrm>
            <a:off x="6415051" y="1360584"/>
            <a:ext cx="5400600" cy="819166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87C7A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4000" rIns="0" bIns="24000" rtlCol="0" anchor="ctr"/>
          <a:lstStyle/>
          <a:p>
            <a:pPr algn="ctr">
              <a:lnSpc>
                <a:spcPct val="80000"/>
              </a:lnSpc>
            </a:pPr>
            <a:r>
              <a:rPr lang="ru-RU" sz="1300" kern="0" dirty="0">
                <a:solidFill>
                  <a:srgbClr val="00B050"/>
                </a:solidFill>
                <a:latin typeface="Montserrat Regular" panose="00000500000000000000" pitchFamily="2" charset="-52"/>
              </a:rPr>
              <a:t>Психологическая поддержка для семей участников СВО</a:t>
            </a:r>
          </a:p>
        </p:txBody>
      </p:sp>
      <p:sp>
        <p:nvSpPr>
          <p:cNvPr id="6" name="Скругленный прямоугольник 46">
            <a:extLst>
              <a:ext uri="{FF2B5EF4-FFF2-40B4-BE49-F238E27FC236}">
                <a16:creationId xmlns:a16="http://schemas.microsoft.com/office/drawing/2014/main" xmlns="" id="{9B107C54-8B70-0B2F-54A3-EE6E4D42C7DD}"/>
              </a:ext>
            </a:extLst>
          </p:cNvPr>
          <p:cNvSpPr/>
          <p:nvPr/>
        </p:nvSpPr>
        <p:spPr>
          <a:xfrm>
            <a:off x="6415051" y="2249794"/>
            <a:ext cx="5400600" cy="819166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87C7A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4000" rIns="0" bIns="24000" rtlCol="0" anchor="ctr"/>
          <a:lstStyle/>
          <a:p>
            <a:pPr algn="ctr">
              <a:lnSpc>
                <a:spcPct val="80000"/>
              </a:lnSpc>
            </a:pPr>
            <a:r>
              <a:rPr lang="ru-RU" sz="1300" kern="0" dirty="0">
                <a:solidFill>
                  <a:srgbClr val="00B050"/>
                </a:solidFill>
                <a:latin typeface="Montserrat Regular" panose="00000500000000000000" pitchFamily="2" charset="-52"/>
              </a:rPr>
              <a:t>Доступность и право на психологическую помощь супруге(у) участника СВО</a:t>
            </a:r>
          </a:p>
        </p:txBody>
      </p:sp>
      <p:sp>
        <p:nvSpPr>
          <p:cNvPr id="8" name="Скругленный прямоугольник 42">
            <a:extLst>
              <a:ext uri="{FF2B5EF4-FFF2-40B4-BE49-F238E27FC236}">
                <a16:creationId xmlns:a16="http://schemas.microsoft.com/office/drawing/2014/main" xmlns="" id="{D80125B8-1B87-5D7B-DD86-7104E78F701A}"/>
              </a:ext>
            </a:extLst>
          </p:cNvPr>
          <p:cNvSpPr/>
          <p:nvPr/>
        </p:nvSpPr>
        <p:spPr>
          <a:xfrm>
            <a:off x="221407" y="3378426"/>
            <a:ext cx="5703452" cy="2786878"/>
          </a:xfrm>
          <a:prstGeom prst="roundRect">
            <a:avLst/>
          </a:prstGeom>
          <a:solidFill>
            <a:srgbClr val="2D429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4000" rIns="0" bIns="24000" rtlCol="0" anchor="ctr"/>
          <a:lstStyle/>
          <a:p>
            <a:pPr algn="ctr">
              <a:lnSpc>
                <a:spcPct val="80000"/>
              </a:lnSpc>
            </a:pPr>
            <a:r>
              <a:rPr lang="ru-RU" sz="1400" b="1" kern="0" dirty="0">
                <a:solidFill>
                  <a:schemeClr val="bg1"/>
                </a:solidFill>
                <a:latin typeface="Montserrat Regular" panose="00000500000000000000" pitchFamily="2" charset="-52"/>
              </a:rPr>
              <a:t>С целью организации проведения противоопухолевой лекарственной терапии в рамках базовой программы обязательного медицинского страхования федеральным органам исполнительной власти, органам государственной власти субъектов Российской Федерации в сфере охраны здоровья при осуществлении подведомственными медицинскими организациями закупок одних и тех же лекарственных препаратов рекомендуется организовать проведение совместных закупок, либо совместных конкурсов или аукционов на основании заключенных в соответствии с Федеральным законом «О контрактной системе в сфере закупок товаров, работ, услуг для обеспечения государственных и муниципальных нужд» соглашений о проведении совместного конкурса или аукциона.</a:t>
            </a:r>
          </a:p>
        </p:txBody>
      </p:sp>
      <p:sp>
        <p:nvSpPr>
          <p:cNvPr id="9" name="Скругленный прямоугольник 46">
            <a:extLst>
              <a:ext uri="{FF2B5EF4-FFF2-40B4-BE49-F238E27FC236}">
                <a16:creationId xmlns:a16="http://schemas.microsoft.com/office/drawing/2014/main" xmlns="" id="{A34611EB-76AD-87B2-97E8-59BBC5595ABC}"/>
              </a:ext>
            </a:extLst>
          </p:cNvPr>
          <p:cNvSpPr/>
          <p:nvPr/>
        </p:nvSpPr>
        <p:spPr>
          <a:xfrm>
            <a:off x="6403356" y="3429000"/>
            <a:ext cx="5400600" cy="886886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5178C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4000" rIns="0" bIns="24000" rtlCol="0" anchor="ctr"/>
          <a:lstStyle/>
          <a:p>
            <a:pPr algn="ctr">
              <a:lnSpc>
                <a:spcPct val="80000"/>
              </a:lnSpc>
            </a:pPr>
            <a:r>
              <a:rPr lang="ru-RU" sz="1300" kern="0" dirty="0">
                <a:solidFill>
                  <a:srgbClr val="2D4293"/>
                </a:solidFill>
                <a:latin typeface="Montserrat Regular" panose="00000500000000000000" pitchFamily="2" charset="-52"/>
              </a:rPr>
              <a:t>Совместные торги на лекарства для </a:t>
            </a:r>
            <a:r>
              <a:rPr lang="ru-RU" sz="1300" kern="0" dirty="0" err="1">
                <a:solidFill>
                  <a:srgbClr val="2D4293"/>
                </a:solidFill>
                <a:latin typeface="Montserrat Regular" panose="00000500000000000000" pitchFamily="2" charset="-52"/>
              </a:rPr>
              <a:t>онкопациентов</a:t>
            </a:r>
            <a:r>
              <a:rPr lang="ru-RU" sz="1300" kern="0" dirty="0">
                <a:solidFill>
                  <a:srgbClr val="2D4293"/>
                </a:solidFill>
                <a:latin typeface="Montserrat Regular" panose="00000500000000000000" pitchFamily="2" charset="-52"/>
              </a:rPr>
              <a:t> в системе ОМС</a:t>
            </a:r>
          </a:p>
        </p:txBody>
      </p:sp>
      <p:sp>
        <p:nvSpPr>
          <p:cNvPr id="14" name="Скругленный прямоугольник 46">
            <a:extLst>
              <a:ext uri="{FF2B5EF4-FFF2-40B4-BE49-F238E27FC236}">
                <a16:creationId xmlns:a16="http://schemas.microsoft.com/office/drawing/2014/main" xmlns="" id="{ADD49761-49F6-0A0A-797F-C93D66B8E166}"/>
              </a:ext>
            </a:extLst>
          </p:cNvPr>
          <p:cNvSpPr/>
          <p:nvPr/>
        </p:nvSpPr>
        <p:spPr>
          <a:xfrm>
            <a:off x="6384032" y="5274130"/>
            <a:ext cx="5400600" cy="89117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5178C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4000" rIns="0" bIns="24000" rtlCol="0" anchor="ctr"/>
          <a:lstStyle/>
          <a:p>
            <a:pPr algn="ctr">
              <a:lnSpc>
                <a:spcPct val="80000"/>
              </a:lnSpc>
            </a:pPr>
            <a:r>
              <a:rPr lang="ru-RU" sz="1300" kern="0">
                <a:solidFill>
                  <a:srgbClr val="2D4293"/>
                </a:solidFill>
                <a:latin typeface="Montserrat Regular" panose="00000500000000000000" pitchFamily="2" charset="-52"/>
              </a:rPr>
              <a:t>Предмет закупок - одни и те же лекарственные препараты, которые используются несколькими медицинскими организациями</a:t>
            </a:r>
            <a:endParaRPr lang="ru-RU" sz="1300" kern="0" dirty="0">
              <a:solidFill>
                <a:srgbClr val="2D4293"/>
              </a:solidFill>
              <a:latin typeface="Montserrat Regular" panose="00000500000000000000" pitchFamily="2" charset="-52"/>
            </a:endParaRPr>
          </a:p>
        </p:txBody>
      </p:sp>
      <p:sp>
        <p:nvSpPr>
          <p:cNvPr id="3" name="Скругленный прямоугольник 46">
            <a:extLst>
              <a:ext uri="{FF2B5EF4-FFF2-40B4-BE49-F238E27FC236}">
                <a16:creationId xmlns:a16="http://schemas.microsoft.com/office/drawing/2014/main" xmlns="" id="{84DD5782-C7D4-8735-FFFE-FA68D197AB0F}"/>
              </a:ext>
            </a:extLst>
          </p:cNvPr>
          <p:cNvSpPr/>
          <p:nvPr/>
        </p:nvSpPr>
        <p:spPr>
          <a:xfrm>
            <a:off x="6389714" y="4386798"/>
            <a:ext cx="5400600" cy="819166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5178C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4000" rIns="0" bIns="24000" rtlCol="0" anchor="ctr"/>
          <a:lstStyle/>
          <a:p>
            <a:pPr algn="ctr">
              <a:lnSpc>
                <a:spcPct val="80000"/>
              </a:lnSpc>
            </a:pPr>
            <a:r>
              <a:rPr lang="ru-RU" sz="1300" kern="0">
                <a:solidFill>
                  <a:srgbClr val="2D4293"/>
                </a:solidFill>
                <a:latin typeface="Montserrat Regular" panose="00000500000000000000" pitchFamily="2" charset="-52"/>
              </a:rPr>
              <a:t>Снижение конечной стоимости закупок противоопухолевых лекарственных средств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D5FBDAAC-A0A3-9F78-5972-0977FDA65671}"/>
              </a:ext>
            </a:extLst>
          </p:cNvPr>
          <p:cNvGrpSpPr/>
          <p:nvPr/>
        </p:nvGrpSpPr>
        <p:grpSpPr>
          <a:xfrm>
            <a:off x="5919241" y="4636988"/>
            <a:ext cx="477826" cy="318786"/>
            <a:chOff x="7017794" y="956730"/>
            <a:chExt cx="672113" cy="318786"/>
          </a:xfrm>
          <a:solidFill>
            <a:srgbClr val="2D4293"/>
          </a:solidFill>
        </p:grpSpPr>
        <p:sp>
          <p:nvSpPr>
            <p:cNvPr id="11" name="Стрелка: вправо 10">
              <a:extLst>
                <a:ext uri="{FF2B5EF4-FFF2-40B4-BE49-F238E27FC236}">
                  <a16:creationId xmlns:a16="http://schemas.microsoft.com/office/drawing/2014/main" xmlns="" id="{322C05D2-B88D-9927-BEF0-63E6DD83668E}"/>
                </a:ext>
              </a:extLst>
            </p:cNvPr>
            <p:cNvSpPr/>
            <p:nvPr/>
          </p:nvSpPr>
          <p:spPr>
            <a:xfrm>
              <a:off x="7079896" y="956730"/>
              <a:ext cx="610011" cy="318786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трелка: вправо 4">
              <a:extLst>
                <a:ext uri="{FF2B5EF4-FFF2-40B4-BE49-F238E27FC236}">
                  <a16:creationId xmlns:a16="http://schemas.microsoft.com/office/drawing/2014/main" xmlns="" id="{5EBF5248-BE05-D9E3-2747-590E4ADF57B0}"/>
                </a:ext>
              </a:extLst>
            </p:cNvPr>
            <p:cNvSpPr txBox="1"/>
            <p:nvPr/>
          </p:nvSpPr>
          <p:spPr>
            <a:xfrm>
              <a:off x="7017794" y="1020487"/>
              <a:ext cx="514374" cy="19127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1300" kern="1200"/>
            </a:p>
          </p:txBody>
        </p:sp>
      </p:grp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xmlns="" id="{9150DBDB-D5EA-0698-3E88-C89712521462}"/>
              </a:ext>
            </a:extLst>
          </p:cNvPr>
          <p:cNvGrpSpPr/>
          <p:nvPr/>
        </p:nvGrpSpPr>
        <p:grpSpPr>
          <a:xfrm>
            <a:off x="5960691" y="2067080"/>
            <a:ext cx="483936" cy="318786"/>
            <a:chOff x="6982361" y="956730"/>
            <a:chExt cx="707546" cy="318786"/>
          </a:xfrm>
          <a:solidFill>
            <a:srgbClr val="59B27C"/>
          </a:solidFill>
        </p:grpSpPr>
        <p:sp>
          <p:nvSpPr>
            <p:cNvPr id="18" name="Стрелка: вправо 17">
              <a:extLst>
                <a:ext uri="{FF2B5EF4-FFF2-40B4-BE49-F238E27FC236}">
                  <a16:creationId xmlns:a16="http://schemas.microsoft.com/office/drawing/2014/main" xmlns="" id="{97C61130-56FE-A6B7-09DD-8DD0D24A3581}"/>
                </a:ext>
              </a:extLst>
            </p:cNvPr>
            <p:cNvSpPr/>
            <p:nvPr/>
          </p:nvSpPr>
          <p:spPr>
            <a:xfrm>
              <a:off x="7079896" y="956730"/>
              <a:ext cx="610011" cy="318786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Стрелка: вправо 4">
              <a:extLst>
                <a:ext uri="{FF2B5EF4-FFF2-40B4-BE49-F238E27FC236}">
                  <a16:creationId xmlns:a16="http://schemas.microsoft.com/office/drawing/2014/main" xmlns="" id="{810D6516-DB25-C104-4441-98B008236BEE}"/>
                </a:ext>
              </a:extLst>
            </p:cNvPr>
            <p:cNvSpPr txBox="1"/>
            <p:nvPr/>
          </p:nvSpPr>
          <p:spPr>
            <a:xfrm>
              <a:off x="6982361" y="1013315"/>
              <a:ext cx="514375" cy="19127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ru-RU" sz="13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2098358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" name="text 1"/>
          <p:cNvSpPr txBox="1"/>
          <p:nvPr/>
        </p:nvSpPr>
        <p:spPr>
          <a:xfrm>
            <a:off x="3243184" y="2719817"/>
            <a:ext cx="6908338" cy="13970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/>
          <a:p>
            <a:pPr>
              <a:defRPr sz="4500" spc="10">
                <a:solidFill>
                  <a:srgbClr val="1D1D1B"/>
                </a:solidFill>
                <a:latin typeface="Montserrat Bold"/>
                <a:ea typeface="Montserrat Bold"/>
                <a:cs typeface="Montserrat Bold"/>
                <a:sym typeface="Montserrat Bold"/>
              </a:defRPr>
            </a:pPr>
            <a:r>
              <a:rPr sz="4500" dirty="0" err="1">
                <a:solidFill>
                  <a:srgbClr val="2D4293"/>
                </a:solidFill>
              </a:rPr>
              <a:t>Благода</a:t>
            </a:r>
            <a:r>
              <a:rPr lang="ru-RU" sz="4500" dirty="0">
                <a:solidFill>
                  <a:srgbClr val="2D4293"/>
                </a:solidFill>
              </a:rPr>
              <a:t>рю</a:t>
            </a:r>
            <a:r>
              <a:rPr sz="4500" dirty="0">
                <a:solidFill>
                  <a:srgbClr val="2D4293"/>
                </a:solidFill>
              </a:rPr>
              <a:t> </a:t>
            </a:r>
            <a:br>
              <a:rPr sz="4500" dirty="0">
                <a:solidFill>
                  <a:srgbClr val="2D4293"/>
                </a:solidFill>
              </a:rPr>
            </a:br>
            <a:r>
              <a:rPr sz="4500" dirty="0" err="1">
                <a:solidFill>
                  <a:srgbClr val="2D4293"/>
                </a:solidFill>
              </a:rPr>
              <a:t>за</a:t>
            </a:r>
            <a:r>
              <a:rPr sz="4500" dirty="0">
                <a:solidFill>
                  <a:srgbClr val="2D4293"/>
                </a:solidFill>
              </a:rPr>
              <a:t> </a:t>
            </a:r>
            <a:r>
              <a:rPr sz="4500" dirty="0" err="1">
                <a:solidFill>
                  <a:srgbClr val="2D4293"/>
                </a:solidFill>
              </a:rPr>
              <a:t>внимание</a:t>
            </a:r>
            <a:endParaRPr sz="4500" dirty="0">
              <a:solidFill>
                <a:srgbClr val="2D4293"/>
              </a:solidFill>
            </a:endParaRPr>
          </a:p>
        </p:txBody>
      </p:sp>
      <p:grpSp>
        <p:nvGrpSpPr>
          <p:cNvPr id="1396" name="Сгруппировать"/>
          <p:cNvGrpSpPr/>
          <p:nvPr/>
        </p:nvGrpSpPr>
        <p:grpSpPr>
          <a:xfrm>
            <a:off x="2703680" y="-27051"/>
            <a:ext cx="78254" cy="6912103"/>
            <a:chOff x="0" y="0"/>
            <a:chExt cx="78253" cy="6912102"/>
          </a:xfrm>
        </p:grpSpPr>
        <p:sp>
          <p:nvSpPr>
            <p:cNvPr id="1393" name="Прямоугольник"/>
            <p:cNvSpPr/>
            <p:nvPr/>
          </p:nvSpPr>
          <p:spPr>
            <a:xfrm>
              <a:off x="0" y="0"/>
              <a:ext cx="78254" cy="2389430"/>
            </a:xfrm>
            <a:prstGeom prst="rect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>
              <a:outerShdw blurRad="50800" dist="12700" dir="5400000" rotWithShape="0">
                <a:srgbClr val="A7A7A7">
                  <a:alpha val="50444"/>
                </a:srgbClr>
              </a:outerShdw>
            </a:effectLst>
          </p:spPr>
          <p:txBody>
            <a:bodyPr wrap="square" lIns="33712" tIns="33712" rIns="33712" bIns="33712" numCol="1" anchor="ctr">
              <a:noAutofit/>
            </a:bodyPr>
            <a:lstStyle/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/>
            </a:p>
          </p:txBody>
        </p:sp>
        <p:sp>
          <p:nvSpPr>
            <p:cNvPr id="1394" name="Прямоугольник"/>
            <p:cNvSpPr/>
            <p:nvPr/>
          </p:nvSpPr>
          <p:spPr>
            <a:xfrm>
              <a:off x="0" y="2244947"/>
              <a:ext cx="78254" cy="2389429"/>
            </a:xfrm>
            <a:prstGeom prst="rect">
              <a:avLst/>
            </a:prstGeom>
            <a:solidFill>
              <a:srgbClr val="0B268A"/>
            </a:solidFill>
            <a:ln w="3175" cap="flat">
              <a:noFill/>
              <a:miter lim="400000"/>
            </a:ln>
            <a:effectLst>
              <a:outerShdw blurRad="50800" dist="12700" dir="5400000" rotWithShape="0">
                <a:srgbClr val="A7A7A7">
                  <a:alpha val="50444"/>
                </a:srgbClr>
              </a:outerShdw>
            </a:effectLst>
          </p:spPr>
          <p:txBody>
            <a:bodyPr wrap="square" lIns="33712" tIns="33712" rIns="33712" bIns="33712" numCol="1" anchor="ctr">
              <a:noAutofit/>
            </a:bodyPr>
            <a:lstStyle/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/>
            </a:p>
          </p:txBody>
        </p:sp>
        <p:sp>
          <p:nvSpPr>
            <p:cNvPr id="1395" name="Прямоугольник"/>
            <p:cNvSpPr/>
            <p:nvPr/>
          </p:nvSpPr>
          <p:spPr>
            <a:xfrm>
              <a:off x="0" y="4522673"/>
              <a:ext cx="78254" cy="2389430"/>
            </a:xfrm>
            <a:prstGeom prst="rect">
              <a:avLst/>
            </a:prstGeom>
            <a:solidFill>
              <a:srgbClr val="C23E25"/>
            </a:solidFill>
            <a:ln w="3175" cap="flat">
              <a:noFill/>
              <a:miter lim="400000"/>
            </a:ln>
            <a:effectLst>
              <a:outerShdw blurRad="50800" dist="12700" dir="5400000" rotWithShape="0">
                <a:srgbClr val="A7A7A7">
                  <a:alpha val="50444"/>
                </a:srgbClr>
              </a:outerShdw>
            </a:effectLst>
          </p:spPr>
          <p:txBody>
            <a:bodyPr wrap="square" lIns="33712" tIns="33712" rIns="33712" bIns="33712" numCol="1" anchor="ctr">
              <a:noAutofit/>
            </a:bodyPr>
            <a:lstStyle/>
            <a:p>
              <a:pPr>
                <a:defRPr>
                  <a:latin typeface="+mj-lt"/>
                  <a:ea typeface="+mj-ea"/>
                  <a:cs typeface="+mj-cs"/>
                  <a:sym typeface="Calibri"/>
                </a:defRPr>
              </a:pPr>
              <a:endParaRPr/>
            </a:p>
          </p:txBody>
        </p:sp>
      </p:grpSp>
      <p:grpSp>
        <p:nvGrpSpPr>
          <p:cNvPr id="1399" name="Сгруппировать"/>
          <p:cNvGrpSpPr/>
          <p:nvPr/>
        </p:nvGrpSpPr>
        <p:grpSpPr>
          <a:xfrm>
            <a:off x="3301552" y="1272984"/>
            <a:ext cx="5665096" cy="702736"/>
            <a:chOff x="0" y="0"/>
            <a:chExt cx="5665094" cy="702734"/>
          </a:xfrm>
        </p:grpSpPr>
        <p:pic>
          <p:nvPicPr>
            <p:cNvPr id="1397" name="Эмблема ФОМС.tif" descr="Эмблема ФОМС.t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699907" cy="70273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98" name="Изображение" descr="Изображение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9228" y="280627"/>
              <a:ext cx="4805867" cy="14148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59B31F64-620C-D272-DC62-4B8DE4F11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408" y="404664"/>
            <a:ext cx="11161240" cy="612068"/>
          </a:xfrm>
        </p:spPr>
        <p:txBody>
          <a:bodyPr>
            <a:noAutofit/>
          </a:bodyPr>
          <a:lstStyle/>
          <a:p>
            <a:r>
              <a:rPr lang="ru-RU" sz="2400" dirty="0"/>
              <a:t>Факторы, влияющие на расчеты базовой программы ОМС на 2026 год и на плановый период 2027 и 2028 годов</a:t>
            </a:r>
          </a:p>
        </p:txBody>
      </p:sp>
      <p:sp>
        <p:nvSpPr>
          <p:cNvPr id="8" name="Номер слайда 35">
            <a:extLst>
              <a:ext uri="{FF2B5EF4-FFF2-40B4-BE49-F238E27FC236}">
                <a16:creationId xmlns:a16="http://schemas.microsoft.com/office/drawing/2014/main" xmlns="" id="{DC9F0002-812C-8AD7-895C-B776D60C8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54991" y="154010"/>
            <a:ext cx="428169" cy="365125"/>
          </a:xfrm>
        </p:spPr>
        <p:txBody>
          <a:bodyPr/>
          <a:lstStyle/>
          <a:p>
            <a:r>
              <a:rPr lang="ru-RU" dirty="0"/>
              <a:t>10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3846962"/>
              </p:ext>
            </p:extLst>
          </p:nvPr>
        </p:nvGraphicFramePr>
        <p:xfrm>
          <a:off x="911424" y="1464737"/>
          <a:ext cx="4104456" cy="2016223"/>
        </p:xfrm>
        <a:graphic>
          <a:graphicData uri="http://schemas.openxmlformats.org/drawingml/2006/table">
            <a:tbl>
              <a:tblPr/>
              <a:tblGrid>
                <a:gridCol w="19263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781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915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kern="1200" dirty="0">
                          <a:solidFill>
                            <a:schemeClr val="bg1"/>
                          </a:solidFill>
                          <a:latin typeface="Montserrat Bold"/>
                          <a:ea typeface="Montserrat Bold"/>
                          <a:cs typeface="Montserrat Bold"/>
                          <a:sym typeface="Montserrat Bold"/>
                        </a:rPr>
                        <a:t>Численность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2D42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kern="1200" dirty="0">
                          <a:solidFill>
                            <a:srgbClr val="2D4293"/>
                          </a:solidFill>
                          <a:latin typeface="Montserrat Bold"/>
                          <a:ea typeface="Montserrat Bold"/>
                          <a:cs typeface="Montserrat Bold"/>
                        </a:rPr>
                        <a:t> 145 898 307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23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kern="1200" dirty="0">
                          <a:solidFill>
                            <a:schemeClr val="bg1"/>
                          </a:solidFill>
                          <a:latin typeface="Montserrat Bold"/>
                          <a:ea typeface="Montserrat Bold"/>
                          <a:cs typeface="Montserrat Bold"/>
                          <a:sym typeface="Montserrat Bold"/>
                        </a:rPr>
                        <a:t>Коэффициент дифференциации 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2D42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Montserrat Bold"/>
                          <a:ea typeface="Montserrat Bold"/>
                          <a:cs typeface="Montserrat Bold"/>
                        </a:rPr>
                        <a:t>1,185349625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623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kern="1200" dirty="0">
                          <a:solidFill>
                            <a:schemeClr val="bg1"/>
                          </a:solidFill>
                          <a:latin typeface="Montserrat Bold"/>
                          <a:ea typeface="Montserrat Bold"/>
                          <a:cs typeface="Montserrat Bold"/>
                        </a:rPr>
                        <a:t>Коэффициент доступности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2D42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Montserrat Bold"/>
                          <a:ea typeface="Montserrat Bold"/>
                          <a:cs typeface="Montserrat Bold"/>
                        </a:rPr>
                        <a:t>1,00704368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78552"/>
              </p:ext>
            </p:extLst>
          </p:nvPr>
        </p:nvGraphicFramePr>
        <p:xfrm>
          <a:off x="768390" y="4023257"/>
          <a:ext cx="10800217" cy="2454384"/>
        </p:xfrm>
        <a:graphic>
          <a:graphicData uri="http://schemas.openxmlformats.org/drawingml/2006/table">
            <a:tbl>
              <a:tblPr/>
              <a:tblGrid>
                <a:gridCol w="318695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0069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5677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65579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09381">
                <a:tc>
                  <a:txBody>
                    <a:bodyPr/>
                    <a:lstStyle/>
                    <a:p>
                      <a:pPr algn="l" fontAlgn="b"/>
                      <a:endParaRPr lang="ru-RU" sz="105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42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kern="1200" dirty="0">
                          <a:solidFill>
                            <a:schemeClr val="bg1"/>
                          </a:solidFill>
                          <a:latin typeface="Montserrat Bold"/>
                          <a:ea typeface="Montserrat Bold"/>
                          <a:cs typeface="Montserrat Bold"/>
                        </a:rPr>
                        <a:t>2026 год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42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kern="1200" dirty="0">
                          <a:solidFill>
                            <a:schemeClr val="bg1"/>
                          </a:solidFill>
                          <a:latin typeface="Montserrat Bold"/>
                          <a:ea typeface="Montserrat Bold"/>
                          <a:cs typeface="Montserrat Bold"/>
                        </a:rPr>
                        <a:t>2027 год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429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kern="1200" dirty="0">
                          <a:solidFill>
                            <a:schemeClr val="bg1"/>
                          </a:solidFill>
                          <a:latin typeface="Montserrat Bold"/>
                          <a:ea typeface="Montserrat Bold"/>
                          <a:cs typeface="Montserrat Bold"/>
                        </a:rPr>
                        <a:t>2028 год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42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676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Montserrat Bold"/>
                          <a:ea typeface="Montserrat Bold"/>
                          <a:cs typeface="Montserrat Bold"/>
                        </a:rPr>
                        <a:t>Подушевой</a:t>
                      </a:r>
                      <a:r>
                        <a:rPr lang="ru-RU" sz="1400" b="1" kern="1200" baseline="0" dirty="0">
                          <a:solidFill>
                            <a:schemeClr val="tx1"/>
                          </a:solidFill>
                          <a:latin typeface="Montserrat Bold"/>
                          <a:ea typeface="Montserrat Bold"/>
                          <a:cs typeface="Montserrat Bold"/>
                        </a:rPr>
                        <a:t> норматив финансирования всего, в том числе: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Montserrat Bold"/>
                        <a:ea typeface="Montserrat Bold"/>
                        <a:cs typeface="Montserrat Bold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2400" b="1" kern="1200" dirty="0">
                          <a:solidFill>
                            <a:srgbClr val="2D429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24 922,8</a:t>
                      </a:r>
                    </a:p>
                    <a:p>
                      <a:pPr marL="0" algn="ctr" defTabSz="914400" rtl="0" eaLnBrk="1" fontAlgn="b" latinLnBrk="0" hangingPunct="1"/>
                      <a:r>
                        <a:rPr lang="ru-RU" sz="1400" b="1" kern="1200" dirty="0">
                          <a:solidFill>
                            <a:srgbClr val="59B27C"/>
                          </a:solidFill>
                          <a:effectLst/>
                          <a:latin typeface="Montserrat Bold"/>
                          <a:ea typeface="+mn-ea"/>
                          <a:cs typeface="+mn-cs"/>
                        </a:rPr>
                        <a:t>(+10,5%)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2400" b="1" kern="1200" dirty="0">
                          <a:solidFill>
                            <a:srgbClr val="2D429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26 918,1</a:t>
                      </a:r>
                    </a:p>
                    <a:p>
                      <a:pPr marL="0" algn="ctr" defTabSz="914400" rtl="0" eaLnBrk="1" fontAlgn="b" latinLnBrk="0" hangingPunct="1"/>
                      <a:r>
                        <a:rPr lang="ru-RU" sz="1400" b="1" kern="1200" dirty="0">
                          <a:solidFill>
                            <a:srgbClr val="59B27C"/>
                          </a:solidFill>
                          <a:effectLst/>
                          <a:latin typeface="Montserrat Bold"/>
                          <a:ea typeface="+mn-ea"/>
                          <a:cs typeface="+mn-cs"/>
                        </a:rPr>
                        <a:t>(+8,0%) 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2400" b="1" kern="1200" dirty="0">
                          <a:solidFill>
                            <a:srgbClr val="2D429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28 892,2</a:t>
                      </a:r>
                    </a:p>
                    <a:p>
                      <a:pPr marL="0" algn="ctr" defTabSz="914400" rtl="0" eaLnBrk="1" fontAlgn="b" latinLnBrk="0" hangingPunct="1"/>
                      <a:r>
                        <a:rPr lang="ru-RU" sz="1400" b="1" kern="1200" dirty="0">
                          <a:solidFill>
                            <a:srgbClr val="59B27C"/>
                          </a:solidFill>
                          <a:effectLst/>
                          <a:latin typeface="Montserrat Bold"/>
                          <a:ea typeface="+mn-ea"/>
                          <a:cs typeface="+mn-cs"/>
                        </a:rPr>
                        <a:t>(+7,3%)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Montserrat Bold"/>
                          <a:ea typeface="Montserrat Bold"/>
                          <a:cs typeface="Montserrat Bold"/>
                        </a:rPr>
                        <a:t>Регион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2400" b="1" kern="1200" dirty="0">
                          <a:solidFill>
                            <a:srgbClr val="2D429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22 924,3</a:t>
                      </a:r>
                    </a:p>
                    <a:p>
                      <a:pPr marL="0" algn="ctr" defTabSz="914400" rtl="0" eaLnBrk="1" fontAlgn="b" latinLnBrk="0" hangingPunct="1"/>
                      <a:r>
                        <a:rPr lang="ru-RU" sz="1400" b="1" kern="1200" dirty="0">
                          <a:solidFill>
                            <a:srgbClr val="59B27C"/>
                          </a:solidFill>
                          <a:effectLst/>
                          <a:latin typeface="Montserrat Bold"/>
                          <a:ea typeface="+mn-ea"/>
                          <a:cs typeface="+mn-cs"/>
                        </a:rPr>
                        <a:t>(+8,7%)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2400" b="1" kern="1200" dirty="0">
                          <a:solidFill>
                            <a:srgbClr val="2D429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24 761,6</a:t>
                      </a:r>
                    </a:p>
                    <a:p>
                      <a:pPr marL="0" algn="ctr" defTabSz="914400" rtl="0" eaLnBrk="1" fontAlgn="b" latinLnBrk="0" hangingPunct="1"/>
                      <a:r>
                        <a:rPr lang="ru-RU" sz="1400" b="1" kern="1200" dirty="0">
                          <a:solidFill>
                            <a:srgbClr val="59B27C"/>
                          </a:solidFill>
                          <a:effectLst/>
                          <a:latin typeface="Montserrat Bold"/>
                          <a:ea typeface="+mn-ea"/>
                          <a:cs typeface="+mn-cs"/>
                        </a:rPr>
                        <a:t>(+8,0%) 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2400" b="1" kern="1200" dirty="0">
                          <a:solidFill>
                            <a:srgbClr val="2D429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26 579,8</a:t>
                      </a:r>
                    </a:p>
                    <a:p>
                      <a:pPr marL="0" algn="ctr" defTabSz="914400" rtl="0" eaLnBrk="1" fontAlgn="b" latinLnBrk="0" hangingPunct="1"/>
                      <a:r>
                        <a:rPr lang="ru-RU" sz="1400" b="1" kern="1200" dirty="0">
                          <a:solidFill>
                            <a:srgbClr val="59B27C"/>
                          </a:solidFill>
                          <a:effectLst/>
                          <a:latin typeface="Montserrat Bold"/>
                          <a:ea typeface="+mn-ea"/>
                          <a:cs typeface="+mn-cs"/>
                        </a:rPr>
                        <a:t>(+7,3%)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043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kern="1200" baseline="0" dirty="0">
                          <a:solidFill>
                            <a:schemeClr val="tx1"/>
                          </a:solidFill>
                          <a:latin typeface="Montserrat Bold"/>
                          <a:ea typeface="Montserrat Bold"/>
                          <a:cs typeface="Montserrat Bold"/>
                        </a:rPr>
                        <a:t>ФГУ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2400" b="1" kern="1200" dirty="0">
                          <a:solidFill>
                            <a:srgbClr val="2D429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1 998,5</a:t>
                      </a:r>
                    </a:p>
                    <a:p>
                      <a:pPr marL="0" algn="ctr" defTabSz="914400" rtl="0" eaLnBrk="1" fontAlgn="b" latinLnBrk="0" hangingPunct="1"/>
                      <a:r>
                        <a:rPr lang="ru-RU" sz="1400" b="1" kern="1200" dirty="0">
                          <a:solidFill>
                            <a:srgbClr val="59B27C"/>
                          </a:solidFill>
                          <a:effectLst/>
                          <a:latin typeface="Montserrat Bold"/>
                          <a:ea typeface="+mn-ea"/>
                          <a:cs typeface="+mn-cs"/>
                        </a:rPr>
                        <a:t>(+36,4%)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2400" b="1" kern="1200" dirty="0">
                          <a:solidFill>
                            <a:srgbClr val="2D429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2 156,5</a:t>
                      </a:r>
                    </a:p>
                    <a:p>
                      <a:pPr marL="0" algn="ctr" defTabSz="914400" rtl="0" eaLnBrk="1" fontAlgn="b" latinLnBrk="0" hangingPunct="1"/>
                      <a:r>
                        <a:rPr lang="ru-RU" sz="1400" b="1" kern="1200" dirty="0">
                          <a:solidFill>
                            <a:srgbClr val="59B27C"/>
                          </a:solidFill>
                          <a:effectLst/>
                          <a:latin typeface="Montserrat Bold"/>
                          <a:ea typeface="+mn-ea"/>
                          <a:cs typeface="+mn-cs"/>
                        </a:rPr>
                        <a:t>(+7,9%) 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2400" b="1" kern="1200" dirty="0">
                          <a:solidFill>
                            <a:srgbClr val="2D429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2 312,4</a:t>
                      </a:r>
                    </a:p>
                    <a:p>
                      <a:pPr marL="0" algn="ctr" defTabSz="914400" rtl="0" eaLnBrk="1" fontAlgn="b" latinLnBrk="0" hangingPunct="1"/>
                      <a:r>
                        <a:rPr lang="ru-RU" sz="1400" b="1" kern="1200" dirty="0">
                          <a:solidFill>
                            <a:srgbClr val="59B27C"/>
                          </a:solidFill>
                          <a:effectLst/>
                          <a:latin typeface="Montserrat Bold"/>
                          <a:ea typeface="+mn-ea"/>
                          <a:cs typeface="+mn-cs"/>
                        </a:rPr>
                        <a:t>(+7,2%)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938201"/>
              </p:ext>
            </p:extLst>
          </p:nvPr>
        </p:nvGraphicFramePr>
        <p:xfrm>
          <a:off x="5788600" y="1266632"/>
          <a:ext cx="5400600" cy="2448272"/>
        </p:xfrm>
        <a:graphic>
          <a:graphicData uri="http://schemas.openxmlformats.org/drawingml/2006/table">
            <a:tbl>
              <a:tblPr/>
              <a:tblGrid>
                <a:gridCol w="5400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737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Montserrat Bold"/>
                          <a:ea typeface="Montserrat Bold"/>
                          <a:cs typeface="Montserrat Bold"/>
                        </a:rPr>
                        <a:t>Индексация</a:t>
                      </a:r>
                      <a:endParaRPr lang="ru-RU" sz="1400" b="1" kern="1200" dirty="0">
                        <a:solidFill>
                          <a:schemeClr val="bg1"/>
                        </a:solidFill>
                        <a:latin typeface="Montserrat Bold"/>
                        <a:ea typeface="Montserrat Bold"/>
                        <a:cs typeface="Montserrat Bold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42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87275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chemeClr val="tx1"/>
                          </a:solidFill>
                          <a:latin typeface="Montserrat Bold"/>
                          <a:ea typeface="Montserrat Regular"/>
                          <a:cs typeface="Montserrat Bold"/>
                        </a:rPr>
                        <a:t>  среднемесячная заработная плата работников </a:t>
                      </a:r>
                    </a:p>
                    <a:p>
                      <a:pPr marL="171450" marR="0" indent="-17145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3"/>
                        </a:buBlip>
                        <a:tabLst/>
                        <a:defRPr/>
                      </a:pPr>
                      <a:r>
                        <a:rPr lang="ru-RU" sz="1100" dirty="0">
                          <a:latin typeface="Montserrat Bold"/>
                          <a:ea typeface="Montserrat Regular"/>
                          <a:cs typeface="Montserrat Bold"/>
                        </a:rPr>
                        <a:t>на 2026 год – </a:t>
                      </a: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Montserrat Bold"/>
                          <a:ea typeface="Montserrat Regular"/>
                          <a:cs typeface="Montserrat Bold"/>
                        </a:rPr>
                        <a:t>7,6 %</a:t>
                      </a:r>
                      <a:r>
                        <a:rPr lang="ru-RU" sz="1100" dirty="0">
                          <a:latin typeface="Montserrat Bold"/>
                          <a:ea typeface="Montserrat Regular"/>
                          <a:cs typeface="Montserrat Bold"/>
                        </a:rPr>
                        <a:t>, </a:t>
                      </a:r>
                    </a:p>
                    <a:p>
                      <a:pPr marL="171450" marR="0" indent="-17145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3"/>
                        </a:buBlip>
                        <a:tabLst/>
                        <a:defRPr/>
                      </a:pPr>
                      <a:r>
                        <a:rPr lang="ru-RU" sz="1100" dirty="0">
                          <a:latin typeface="Montserrat Bold"/>
                          <a:ea typeface="Montserrat Regular"/>
                          <a:cs typeface="Montserrat Bold"/>
                        </a:rPr>
                        <a:t>на 2027 год – </a:t>
                      </a: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Montserrat Bold"/>
                          <a:ea typeface="Montserrat Regular"/>
                          <a:cs typeface="Montserrat Bold"/>
                        </a:rPr>
                        <a:t>8,0 %</a:t>
                      </a:r>
                      <a:r>
                        <a:rPr lang="ru-RU" sz="1100" dirty="0">
                          <a:latin typeface="Montserrat Bold"/>
                          <a:ea typeface="Montserrat Regular"/>
                          <a:cs typeface="Montserrat Bold"/>
                        </a:rPr>
                        <a:t>, </a:t>
                      </a:r>
                    </a:p>
                    <a:p>
                      <a:pPr marL="171450" marR="0" indent="-17145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3"/>
                        </a:buBlip>
                        <a:tabLst/>
                        <a:defRPr/>
                      </a:pPr>
                      <a:r>
                        <a:rPr lang="ru-RU" sz="1100" dirty="0">
                          <a:latin typeface="Montserrat Bold"/>
                          <a:ea typeface="Montserrat Regular"/>
                          <a:cs typeface="Montserrat Bold"/>
                        </a:rPr>
                        <a:t>на 2028 год – </a:t>
                      </a: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Montserrat Bold"/>
                          <a:ea typeface="Montserrat Regular"/>
                          <a:cs typeface="Montserrat Bold"/>
                        </a:rPr>
                        <a:t>7,3 %</a:t>
                      </a:r>
                      <a:endParaRPr lang="ru-RU" sz="1100" dirty="0">
                        <a:latin typeface="Montserrat Bold"/>
                        <a:ea typeface="Montserrat Regular"/>
                        <a:cs typeface="Montserrat Bold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87275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>
                          <a:latin typeface="Montserrat Bold"/>
                          <a:ea typeface="Montserrat Regular"/>
                          <a:cs typeface="Montserrat Bold"/>
                        </a:rPr>
                        <a:t>  индекс потребительских цен </a:t>
                      </a:r>
                    </a:p>
                    <a:p>
                      <a:pPr marL="171450" marR="0" indent="-17145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3"/>
                        </a:buBlip>
                        <a:tabLst/>
                        <a:defRPr/>
                      </a:pPr>
                      <a:r>
                        <a:rPr lang="ru-RU" sz="1100" dirty="0">
                          <a:latin typeface="Montserrat Bold"/>
                          <a:ea typeface="Montserrat Regular"/>
                          <a:cs typeface="Montserrat Bold"/>
                        </a:rPr>
                        <a:t>на </a:t>
                      </a:r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Montserrat Bold"/>
                          <a:ea typeface="Montserrat Regular"/>
                          <a:cs typeface="Montserrat Bold"/>
                        </a:rPr>
                        <a:t>2026 год – </a:t>
                      </a:r>
                      <a:r>
                        <a:rPr lang="ru-RU" sz="1400" b="1" kern="1200" dirty="0">
                          <a:solidFill>
                            <a:srgbClr val="C00000"/>
                          </a:solidFill>
                          <a:latin typeface="Montserrat Bold"/>
                          <a:ea typeface="Montserrat Regular"/>
                          <a:cs typeface="Montserrat Bold"/>
                        </a:rPr>
                        <a:t>4,0 %, </a:t>
                      </a:r>
                    </a:p>
                    <a:p>
                      <a:pPr marL="171450" marR="0" indent="-17145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3"/>
                        </a:buBlip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Montserrat Bold"/>
                          <a:ea typeface="Montserrat Regular"/>
                          <a:cs typeface="Montserrat Bold"/>
                        </a:rPr>
                        <a:t>на 2027 год – </a:t>
                      </a:r>
                      <a:r>
                        <a:rPr lang="ru-RU" sz="1400" b="1" kern="1200" dirty="0">
                          <a:solidFill>
                            <a:srgbClr val="C00000"/>
                          </a:solidFill>
                          <a:latin typeface="Montserrat Bold"/>
                          <a:ea typeface="Montserrat Regular"/>
                          <a:cs typeface="Montserrat Bold"/>
                        </a:rPr>
                        <a:t>4,0 %, </a:t>
                      </a:r>
                    </a:p>
                    <a:p>
                      <a:pPr marL="171450" marR="0" indent="-17145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3"/>
                        </a:buBlip>
                        <a:tabLst/>
                        <a:defRPr/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Montserrat Bold"/>
                          <a:ea typeface="Montserrat Regular"/>
                          <a:cs typeface="Montserrat Bold"/>
                        </a:rPr>
                        <a:t>на 2028</a:t>
                      </a:r>
                      <a:r>
                        <a:rPr lang="ru-RU" sz="1100" dirty="0">
                          <a:latin typeface="Montserrat Bold"/>
                          <a:ea typeface="Montserrat Regular"/>
                          <a:cs typeface="Montserrat Bold"/>
                        </a:rPr>
                        <a:t> год – </a:t>
                      </a:r>
                      <a:r>
                        <a:rPr lang="ru-RU" sz="1400" b="1" dirty="0">
                          <a:solidFill>
                            <a:srgbClr val="C00000"/>
                          </a:solidFill>
                          <a:latin typeface="Montserrat Bold"/>
                          <a:ea typeface="Montserrat Regular"/>
                          <a:cs typeface="Montserrat Bold"/>
                        </a:rPr>
                        <a:t>4,0 %</a:t>
                      </a:r>
                      <a:endParaRPr lang="ru-RU" sz="1100" dirty="0">
                        <a:latin typeface="Montserrat Bold"/>
                        <a:ea typeface="Montserrat Regular"/>
                        <a:cs typeface="Montserrat Bold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04964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15EB58B-CF2E-3FC0-8F18-DD9AFF3E32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487ED44-D9C5-43BD-66F7-EF676C1BFF4B}"/>
              </a:ext>
            </a:extLst>
          </p:cNvPr>
          <p:cNvSpPr txBox="1"/>
          <p:nvPr/>
        </p:nvSpPr>
        <p:spPr>
          <a:xfrm>
            <a:off x="767408" y="139936"/>
            <a:ext cx="110892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latin typeface="Montserrat Bold"/>
                <a:ea typeface="Montserrat Bold"/>
                <a:cs typeface="Montserrat Bold"/>
                <a:sym typeface="Montserrat Bold"/>
              </a:rPr>
              <a:t>Структура расходов на оказание медицинской помощи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D706242-975B-BF10-B4C8-C3B1121D949F}"/>
              </a:ext>
            </a:extLst>
          </p:cNvPr>
          <p:cNvSpPr txBox="1"/>
          <p:nvPr/>
        </p:nvSpPr>
        <p:spPr>
          <a:xfrm>
            <a:off x="2169207" y="2659300"/>
            <a:ext cx="20882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1" i="0" u="none" strike="noStrike" kern="1200" baseline="0">
                <a:solidFill>
                  <a:prstClr val="black"/>
                </a:solidFill>
                <a:latin typeface="Montserrat Bold"/>
                <a:ea typeface="+mn-ea"/>
                <a:cs typeface="+mn-cs"/>
              </a:defRPr>
            </a:pPr>
            <a:r>
              <a:rPr lang="ru-RU" sz="1400" b="1" dirty="0">
                <a:solidFill>
                  <a:prstClr val="black"/>
                </a:solidFill>
                <a:latin typeface="Montserrat Bold"/>
              </a:rPr>
              <a:t>2025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9B19876-C929-5110-608C-4185D4C37A67}"/>
              </a:ext>
            </a:extLst>
          </p:cNvPr>
          <p:cNvSpPr txBox="1"/>
          <p:nvPr/>
        </p:nvSpPr>
        <p:spPr>
          <a:xfrm>
            <a:off x="4607796" y="2613585"/>
            <a:ext cx="28803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000" b="1" i="0" u="none" strike="noStrike" kern="1200" baseline="0">
                <a:solidFill>
                  <a:prstClr val="black"/>
                </a:solidFill>
                <a:latin typeface="Montserrat Bold"/>
                <a:ea typeface="+mn-ea"/>
                <a:cs typeface="+mn-cs"/>
              </a:defRPr>
            </a:pPr>
            <a:r>
              <a:rPr lang="ru-RU" sz="1400" b="1" dirty="0">
                <a:solidFill>
                  <a:prstClr val="black"/>
                </a:solidFill>
                <a:latin typeface="Montserrat Bold"/>
              </a:rPr>
              <a:t>2026 (проект)</a:t>
            </a: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xmlns="" id="{118D6EA3-1C1C-7B14-6424-0A8C9844EB3C}"/>
              </a:ext>
            </a:extLst>
          </p:cNvPr>
          <p:cNvGrpSpPr/>
          <p:nvPr/>
        </p:nvGrpSpPr>
        <p:grpSpPr>
          <a:xfrm>
            <a:off x="7441229" y="3040686"/>
            <a:ext cx="3918454" cy="999097"/>
            <a:chOff x="4230226" y="2021012"/>
            <a:chExt cx="3954006" cy="153418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8A7041A5-E16D-5DF9-B829-8DCBA71F5E76}"/>
                </a:ext>
              </a:extLst>
            </p:cNvPr>
            <p:cNvSpPr txBox="1"/>
            <p:nvPr/>
          </p:nvSpPr>
          <p:spPr>
            <a:xfrm>
              <a:off x="4231108" y="2925455"/>
              <a:ext cx="222684" cy="567137"/>
            </a:xfrm>
            <a:prstGeom prst="rect">
              <a:avLst/>
            </a:prstGeom>
            <a:solidFill>
              <a:srgbClr val="2D4293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" name="Группа 1">
              <a:extLst>
                <a:ext uri="{FF2B5EF4-FFF2-40B4-BE49-F238E27FC236}">
                  <a16:creationId xmlns:a16="http://schemas.microsoft.com/office/drawing/2014/main" xmlns="" id="{387593EA-12FF-B665-7496-FF6D835A1A01}"/>
                </a:ext>
              </a:extLst>
            </p:cNvPr>
            <p:cNvGrpSpPr/>
            <p:nvPr/>
          </p:nvGrpSpPr>
          <p:grpSpPr>
            <a:xfrm>
              <a:off x="4230226" y="2021012"/>
              <a:ext cx="3954006" cy="1534189"/>
              <a:chOff x="4230226" y="2021012"/>
              <a:chExt cx="3954006" cy="1534189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xmlns="" id="{987E8F63-5582-0B5B-B50A-54C1D4A46BC1}"/>
                  </a:ext>
                </a:extLst>
              </p:cNvPr>
              <p:cNvSpPr txBox="1"/>
              <p:nvPr/>
            </p:nvSpPr>
            <p:spPr>
              <a:xfrm>
                <a:off x="4231108" y="2021012"/>
                <a:ext cx="223566" cy="708921"/>
              </a:xfrm>
              <a:prstGeom prst="rect">
                <a:avLst/>
              </a:prstGeom>
              <a:solidFill>
                <a:srgbClr val="59B27C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xmlns="" id="{F25FEE09-853D-9ADE-1A7D-ABA7860104C6}"/>
                  </a:ext>
                </a:extLst>
              </p:cNvPr>
              <p:cNvSpPr txBox="1"/>
              <p:nvPr/>
            </p:nvSpPr>
            <p:spPr>
              <a:xfrm>
                <a:off x="4231108" y="2370962"/>
                <a:ext cx="223566" cy="708921"/>
              </a:xfrm>
              <a:prstGeom prst="rect">
                <a:avLst/>
              </a:prstGeom>
              <a:solidFill>
                <a:srgbClr val="BF2344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xmlns="" id="{5CF3FACC-01A7-E43C-B73E-7CA2F59ACE70}"/>
                  </a:ext>
                </a:extLst>
              </p:cNvPr>
              <p:cNvSpPr txBox="1"/>
              <p:nvPr/>
            </p:nvSpPr>
            <p:spPr>
              <a:xfrm>
                <a:off x="4230226" y="2731211"/>
                <a:ext cx="222684" cy="37809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xmlns="" id="{2C92785B-27AC-B41E-7CAD-ABB250186C8D}"/>
                  </a:ext>
                </a:extLst>
              </p:cNvPr>
              <p:cNvSpPr txBox="1"/>
              <p:nvPr/>
            </p:nvSpPr>
            <p:spPr>
              <a:xfrm>
                <a:off x="4564446" y="2060848"/>
                <a:ext cx="2467658" cy="3544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ru-RU" sz="900" b="1" dirty="0">
                    <a:solidFill>
                      <a:prstClr val="black"/>
                    </a:solidFill>
                    <a:latin typeface="Montserrat Bold"/>
                  </a:rPr>
                  <a:t>Скорая медицинская помощь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684E5E6A-0F45-DC0E-7055-EB858C5D4C54}"/>
                  </a:ext>
                </a:extLst>
              </p:cNvPr>
              <p:cNvSpPr txBox="1"/>
              <p:nvPr/>
            </p:nvSpPr>
            <p:spPr>
              <a:xfrm>
                <a:off x="4547800" y="2353055"/>
                <a:ext cx="3636432" cy="3544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ru-RU" sz="900" b="1" dirty="0">
                    <a:solidFill>
                      <a:prstClr val="black"/>
                    </a:solidFill>
                    <a:latin typeface="Montserrat Bold"/>
                  </a:rPr>
                  <a:t>Амбулаторно-поликлиническая помощь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xmlns="" id="{E60C937D-EBC2-C9BC-FAA0-2CD45CD6AB36}"/>
                  </a:ext>
                </a:extLst>
              </p:cNvPr>
              <p:cNvSpPr txBox="1"/>
              <p:nvPr/>
            </p:nvSpPr>
            <p:spPr>
              <a:xfrm>
                <a:off x="4532694" y="2776898"/>
                <a:ext cx="3226648" cy="3544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ru-RU" sz="900" b="1" dirty="0">
                    <a:solidFill>
                      <a:prstClr val="black"/>
                    </a:solidFill>
                    <a:latin typeface="Montserrat Bold"/>
                  </a:rPr>
                  <a:t>Дневные стационары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xmlns="" id="{402A0393-5C4D-6651-D4A9-E17724C0CBA9}"/>
                  </a:ext>
                </a:extLst>
              </p:cNvPr>
              <p:cNvSpPr txBox="1"/>
              <p:nvPr/>
            </p:nvSpPr>
            <p:spPr>
              <a:xfrm>
                <a:off x="4532694" y="3200741"/>
                <a:ext cx="3096344" cy="3544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ru-RU" sz="900" b="1" dirty="0">
                    <a:solidFill>
                      <a:prstClr val="black"/>
                    </a:solidFill>
                    <a:latin typeface="Montserrat Bold"/>
                  </a:rPr>
                  <a:t>Стационарная медицинская помощь</a:t>
                </a:r>
              </a:p>
            </p:txBody>
          </p:sp>
        </p:grpSp>
      </p:grp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xmlns="" id="{AF46F42F-F33D-317B-10F5-67E2BFE856B2}"/>
              </a:ext>
            </a:extLst>
          </p:cNvPr>
          <p:cNvSpPr/>
          <p:nvPr/>
        </p:nvSpPr>
        <p:spPr>
          <a:xfrm>
            <a:off x="-168696" y="80628"/>
            <a:ext cx="936104" cy="648072"/>
          </a:xfrm>
          <a:prstGeom prst="rect">
            <a:avLst/>
          </a:prstGeom>
          <a:solidFill>
            <a:srgbClr val="2D4293"/>
          </a:solidFill>
          <a:ln>
            <a:solidFill>
              <a:srgbClr val="2D42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30" name="Таблица 29">
            <a:extLst>
              <a:ext uri="{FF2B5EF4-FFF2-40B4-BE49-F238E27FC236}">
                <a16:creationId xmlns:a16="http://schemas.microsoft.com/office/drawing/2014/main" xmlns="" id="{BF9792CD-8692-42FE-947A-F894FC559F4F}"/>
              </a:ext>
            </a:extLst>
          </p:cNvPr>
          <p:cNvGraphicFramePr>
            <a:graphicFrameLocks noGrp="1"/>
          </p:cNvGraphicFramePr>
          <p:nvPr/>
        </p:nvGraphicFramePr>
        <p:xfrm>
          <a:off x="305683" y="4607677"/>
          <a:ext cx="11580633" cy="15389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612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9822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8692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9257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64168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64436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Montserrat Bold"/>
                        </a:rPr>
                        <a:t>Виды медицинской помощи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Montserrat Bold"/>
                      </a:endParaRPr>
                    </a:p>
                  </a:txBody>
                  <a:tcPr marL="8489" marR="8489" marT="8489" marB="0" anchor="ctr">
                    <a:lnR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solidFill>
                      <a:srgbClr val="2D4293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Montserrat Bold"/>
                        </a:rPr>
                        <a:t>Финансовое обеспечение медицинской помощи, млрд. руб.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Montserrat Bold"/>
                      </a:endParaRPr>
                    </a:p>
                  </a:txBody>
                  <a:tcPr marL="8489" marR="8489" marT="8489" marB="0" anchor="ctr">
                    <a:lnL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2D429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44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Montserrat Bold"/>
                        </a:rPr>
                        <a:t>2025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Montserrat Bold"/>
                      </a:endParaRPr>
                    </a:p>
                  </a:txBody>
                  <a:tcPr marL="8489" marR="8489" marT="8489" marB="0" anchor="ctr">
                    <a:lnL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solidFill>
                      <a:srgbClr val="2D429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Montserrat Bold"/>
                        </a:rPr>
                        <a:t>2026 (проект)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Montserrat Bold"/>
                      </a:endParaRPr>
                    </a:p>
                  </a:txBody>
                  <a:tcPr marL="8489" marR="8489" marT="8489" marB="0" anchor="ctr">
                    <a:lnL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2D429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44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Montserrat Bold"/>
                        </a:rPr>
                        <a:t>млрд. руб.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Montserrat Bold"/>
                      </a:endParaRPr>
                    </a:p>
                  </a:txBody>
                  <a:tcPr marL="8489" marR="8489" marT="8489" marB="0" anchor="ctr">
                    <a:lnL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solidFill>
                      <a:srgbClr val="2D429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Montserrat Bold"/>
                        </a:rPr>
                        <a:t> к 2025 году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Montserrat Bold"/>
                      </a:endParaRPr>
                    </a:p>
                  </a:txBody>
                  <a:tcPr marL="8489" marR="8489" marT="8489" marB="0" anchor="ctr">
                    <a:lnL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2D429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Montserrat Bold"/>
                      </a:endParaRPr>
                    </a:p>
                  </a:txBody>
                  <a:tcPr marL="8489" marR="8489" marT="8489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210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Montserrat Bold"/>
                        </a:rPr>
                        <a:t>млрд. руб.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Montserrat Bold"/>
                      </a:endParaRPr>
                    </a:p>
                  </a:txBody>
                  <a:tcPr marL="8489" marR="8489" marT="8489" marB="0" anchor="ctr">
                    <a:lnL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solidFill>
                      <a:srgbClr val="2D429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>
                          <a:solidFill>
                            <a:schemeClr val="bg1"/>
                          </a:solidFill>
                          <a:effectLst/>
                          <a:latin typeface="Montserrat Bold"/>
                        </a:rPr>
                        <a:t>Прирост,</a:t>
                      </a:r>
                      <a:r>
                        <a:rPr lang="ru-RU" sz="1000" b="1" u="none" strike="noStrike" baseline="0" dirty="0">
                          <a:solidFill>
                            <a:schemeClr val="bg1"/>
                          </a:solidFill>
                          <a:effectLst/>
                          <a:latin typeface="Montserrat Bold"/>
                        </a:rPr>
                        <a:t> %</a:t>
                      </a:r>
                      <a:endParaRPr lang="ru-RU" sz="1000" b="1" i="0" u="none" strike="noStrike" dirty="0">
                        <a:solidFill>
                          <a:schemeClr val="bg1"/>
                        </a:solidFill>
                        <a:effectLst/>
                        <a:latin typeface="Montserrat Bold"/>
                      </a:endParaRPr>
                    </a:p>
                  </a:txBody>
                  <a:tcPr marL="8489" marR="8489" marT="8489" marB="0" anchor="ctr">
                    <a:lnL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solidFill>
                      <a:srgbClr val="2D42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226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1" u="none" strike="noStrike" dirty="0">
                          <a:effectLst/>
                          <a:latin typeface="Montserrat Bold"/>
                        </a:rPr>
                        <a:t>Скорая медицинская помощь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Montserrat Bold"/>
                      </a:endParaRPr>
                    </a:p>
                  </a:txBody>
                  <a:tcPr marL="8489" marR="8489" marT="8489" marB="0" anchor="ctr">
                    <a:lnR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Montserrat Bold"/>
                          <a:ea typeface="+mn-ea"/>
                          <a:cs typeface="+mn-cs"/>
                        </a:rPr>
                        <a:t>214,9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Montserrat Bold"/>
                          <a:ea typeface="+mn-ea"/>
                          <a:cs typeface="+mn-cs"/>
                        </a:rPr>
                        <a:t>231,8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Montserrat Bold"/>
                          <a:ea typeface="+mn-ea"/>
                          <a:cs typeface="+mn-cs"/>
                        </a:rPr>
                        <a:t>16,9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Montserrat Bold"/>
                          <a:ea typeface="+mn-ea"/>
                          <a:cs typeface="+mn-cs"/>
                        </a:rPr>
                        <a:t>107,9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780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1" u="none" strike="noStrike" dirty="0">
                          <a:effectLst/>
                          <a:latin typeface="Montserrat Bold"/>
                        </a:rPr>
                        <a:t>Амбулаторно-поликлиническая помощь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Montserrat Bold"/>
                      </a:endParaRPr>
                    </a:p>
                  </a:txBody>
                  <a:tcPr marL="8489" marR="8489" marT="8489" marB="0" anchor="ctr">
                    <a:lnR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Montserrat Bold"/>
                          <a:ea typeface="+mn-ea"/>
                          <a:cs typeface="+mn-cs"/>
                        </a:rPr>
                        <a:t>1 381,6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Montserrat Bold"/>
                          <a:ea typeface="+mn-ea"/>
                          <a:cs typeface="+mn-cs"/>
                        </a:rPr>
                        <a:t>1 519,2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Montserrat Bold"/>
                          <a:ea typeface="+mn-ea"/>
                          <a:cs typeface="+mn-cs"/>
                        </a:rPr>
                        <a:t>137,6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Montserrat Bold"/>
                          <a:ea typeface="+mn-ea"/>
                          <a:cs typeface="+mn-cs"/>
                        </a:rPr>
                        <a:t>110,0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226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1" u="none" strike="noStrike" dirty="0">
                          <a:effectLst/>
                          <a:latin typeface="Montserrat Bold"/>
                        </a:rPr>
                        <a:t>Дневные стационары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Montserrat Bold"/>
                      </a:endParaRPr>
                    </a:p>
                  </a:txBody>
                  <a:tcPr marL="8489" marR="8489" marT="8489" marB="0" anchor="ctr">
                    <a:lnR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Montserrat Bold"/>
                          <a:ea typeface="+mn-ea"/>
                          <a:cs typeface="+mn-cs"/>
                        </a:rPr>
                        <a:t>365,2</a:t>
                      </a:r>
                    </a:p>
                  </a:txBody>
                  <a:tcPr marL="8489" marR="8489" marT="8489" marB="0" anchor="ctr">
                    <a:lnL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Montserrat Bold"/>
                          <a:ea typeface="+mn-ea"/>
                          <a:cs typeface="+mn-cs"/>
                        </a:rPr>
                        <a:t>408,6</a:t>
                      </a:r>
                    </a:p>
                  </a:txBody>
                  <a:tcPr marL="8489" marR="8489" marT="8489" marB="0" anchor="ctr">
                    <a:lnL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Montserrat Bold"/>
                          <a:ea typeface="+mn-ea"/>
                          <a:cs typeface="+mn-cs"/>
                        </a:rPr>
                        <a:t>43,4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Montserrat Bold"/>
                          <a:ea typeface="+mn-ea"/>
                          <a:cs typeface="+mn-cs"/>
                        </a:rPr>
                        <a:t>111,9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7226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1" u="none" strike="noStrike" dirty="0">
                          <a:effectLst/>
                          <a:latin typeface="Montserrat Bold"/>
                        </a:rPr>
                        <a:t>Стационарная медицинская помощь 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Montserrat Bold"/>
                      </a:endParaRPr>
                    </a:p>
                  </a:txBody>
                  <a:tcPr marL="8489" marR="8489" marT="8489" marB="0" anchor="ctr">
                    <a:lnR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Montserrat Bold"/>
                          <a:ea typeface="+mn-ea"/>
                          <a:cs typeface="+mn-cs"/>
                        </a:rPr>
                        <a:t>1 620,9</a:t>
                      </a:r>
                    </a:p>
                  </a:txBody>
                  <a:tcPr marL="8489" marR="8489" marT="8489" marB="0" anchor="ctr">
                    <a:lnL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Montserrat Bold"/>
                          <a:ea typeface="+mn-ea"/>
                          <a:cs typeface="+mn-cs"/>
                        </a:rPr>
                        <a:t>1 773,0</a:t>
                      </a:r>
                    </a:p>
                  </a:txBody>
                  <a:tcPr marL="8489" marR="8489" marT="8489" marB="0" anchor="ctr">
                    <a:lnL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Montserrat Bold"/>
                          <a:ea typeface="+mn-ea"/>
                          <a:cs typeface="+mn-cs"/>
                        </a:rPr>
                        <a:t>152,1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Montserrat Bold"/>
                          <a:ea typeface="+mn-ea"/>
                          <a:cs typeface="+mn-cs"/>
                        </a:rPr>
                        <a:t>109,4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rgbClr val="2D4293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45" name="Номер слайда 35">
            <a:extLst>
              <a:ext uri="{FF2B5EF4-FFF2-40B4-BE49-F238E27FC236}">
                <a16:creationId xmlns:a16="http://schemas.microsoft.com/office/drawing/2014/main" xmlns="" id="{2009ABE4-D6FD-9B17-071A-F4DDFB093D23}"/>
              </a:ext>
            </a:extLst>
          </p:cNvPr>
          <p:cNvSpPr txBox="1">
            <a:spLocks/>
          </p:cNvSpPr>
          <p:nvPr/>
        </p:nvSpPr>
        <p:spPr>
          <a:xfrm>
            <a:off x="11754991" y="154010"/>
            <a:ext cx="4281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b="1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>
                <a:solidFill>
                  <a:srgbClr val="2D4293"/>
                </a:solidFill>
                <a:latin typeface="Montserrat Regular" panose="00000500000000000000" pitchFamily="2" charset="-52"/>
              </a:rPr>
              <a:t>11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888A638A-3234-A8EB-D6DD-1E5B20D10A5B}"/>
              </a:ext>
            </a:extLst>
          </p:cNvPr>
          <p:cNvSpPr txBox="1"/>
          <p:nvPr/>
        </p:nvSpPr>
        <p:spPr>
          <a:xfrm>
            <a:off x="2273786" y="572798"/>
            <a:ext cx="73889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100" b="1" dirty="0">
                <a:solidFill>
                  <a:prstClr val="black"/>
                </a:solidFill>
                <a:latin typeface="Montserrat Bold"/>
              </a:rPr>
              <a:t>Динамика финансового обеспечения базовой программы ОМС, млрд. руб.</a:t>
            </a:r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xmlns="" id="{F9D434E7-698F-0F47-4ED2-AA630CE4748C}"/>
              </a:ext>
            </a:extLst>
          </p:cNvPr>
          <p:cNvSpPr/>
          <p:nvPr/>
        </p:nvSpPr>
        <p:spPr>
          <a:xfrm>
            <a:off x="11577914" y="1111988"/>
            <a:ext cx="144016" cy="144016"/>
          </a:xfrm>
          <a:prstGeom prst="rect">
            <a:avLst/>
          </a:prstGeom>
          <a:solidFill>
            <a:srgbClr val="2D42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xmlns="" id="{3AF90522-66B5-6289-EFA8-966C30B3BD09}"/>
              </a:ext>
            </a:extLst>
          </p:cNvPr>
          <p:cNvSpPr/>
          <p:nvPr/>
        </p:nvSpPr>
        <p:spPr>
          <a:xfrm>
            <a:off x="11577914" y="1529328"/>
            <a:ext cx="144016" cy="144016"/>
          </a:xfrm>
          <a:prstGeom prst="rect">
            <a:avLst/>
          </a:prstGeom>
          <a:solidFill>
            <a:srgbClr val="BF23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xmlns="" id="{8F167125-AC4E-3E1B-BF08-85B7449F4D7A}"/>
              </a:ext>
            </a:extLst>
          </p:cNvPr>
          <p:cNvSpPr/>
          <p:nvPr/>
        </p:nvSpPr>
        <p:spPr>
          <a:xfrm>
            <a:off x="11577914" y="1400020"/>
            <a:ext cx="144016" cy="144016"/>
          </a:xfrm>
          <a:prstGeom prst="rect">
            <a:avLst/>
          </a:prstGeom>
          <a:solidFill>
            <a:srgbClr val="59B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xmlns="" id="{A2245E5C-C0F1-0DE4-81AD-47E638BFD8C0}"/>
              </a:ext>
            </a:extLst>
          </p:cNvPr>
          <p:cNvSpPr/>
          <p:nvPr/>
        </p:nvSpPr>
        <p:spPr>
          <a:xfrm>
            <a:off x="11577914" y="1256004"/>
            <a:ext cx="144016" cy="144016"/>
          </a:xfrm>
          <a:prstGeom prst="rect">
            <a:avLst/>
          </a:prstGeom>
          <a:solidFill>
            <a:srgbClr val="5178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EE1FB1E7-8289-CFCA-271D-E4EED6DE5B7A}"/>
              </a:ext>
            </a:extLst>
          </p:cNvPr>
          <p:cNvSpPr txBox="1"/>
          <p:nvPr/>
        </p:nvSpPr>
        <p:spPr>
          <a:xfrm>
            <a:off x="11705885" y="1083276"/>
            <a:ext cx="43633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>
                <a:latin typeface="Montserrat Bold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CDD649F9-3C62-2CDA-C8A8-64552D338856}"/>
              </a:ext>
            </a:extLst>
          </p:cNvPr>
          <p:cNvSpPr txBox="1"/>
          <p:nvPr/>
        </p:nvSpPr>
        <p:spPr>
          <a:xfrm>
            <a:off x="11713908" y="1247011"/>
            <a:ext cx="4411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>
                <a:latin typeface="Montserrat Bold"/>
              </a:rPr>
              <a:t>2026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533AF6F6-F48A-57C3-5AE1-169A0C12FBA2}"/>
              </a:ext>
            </a:extLst>
          </p:cNvPr>
          <p:cNvSpPr txBox="1"/>
          <p:nvPr/>
        </p:nvSpPr>
        <p:spPr>
          <a:xfrm>
            <a:off x="11713908" y="1390252"/>
            <a:ext cx="43954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>
                <a:latin typeface="Montserrat Bold"/>
              </a:rPr>
              <a:t>2027</a:t>
            </a:r>
          </a:p>
        </p:txBody>
      </p:sp>
      <p:sp>
        <p:nvSpPr>
          <p:cNvPr id="60" name="TextBox 26">
            <a:extLst>
              <a:ext uri="{FF2B5EF4-FFF2-40B4-BE49-F238E27FC236}">
                <a16:creationId xmlns:a16="http://schemas.microsoft.com/office/drawing/2014/main" xmlns="" id="{24F7FFCC-4F8B-6066-3E9F-D5E33D318B56}"/>
              </a:ext>
            </a:extLst>
          </p:cNvPr>
          <p:cNvSpPr txBox="1"/>
          <p:nvPr/>
        </p:nvSpPr>
        <p:spPr>
          <a:xfrm>
            <a:off x="1145462" y="1134463"/>
            <a:ext cx="478571" cy="184666"/>
          </a:xfrm>
          <a:prstGeom prst="rect">
            <a:avLst/>
          </a:prstGeom>
          <a:noFill/>
          <a:ln w="9525">
            <a:solidFill>
              <a:srgbClr val="BF2344"/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Bold"/>
                <a:cs typeface="Times New Roman" panose="02020603050405020304" pitchFamily="18" charset="0"/>
              </a:rPr>
              <a:t>+</a:t>
            </a:r>
            <a:r>
              <a:rPr lang="ru-RU" sz="600" b="1" dirty="0">
                <a:solidFill>
                  <a:prstClr val="black"/>
                </a:solidFill>
                <a:latin typeface="Montserrat Bold"/>
                <a:cs typeface="Times New Roman" panose="02020603050405020304" pitchFamily="18" charset="0"/>
              </a:rPr>
              <a:t>11,5</a:t>
            </a:r>
            <a:r>
              <a:rPr kumimoji="0" lang="ru-RU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Bold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61" name="TextBox 26">
            <a:extLst>
              <a:ext uri="{FF2B5EF4-FFF2-40B4-BE49-F238E27FC236}">
                <a16:creationId xmlns:a16="http://schemas.microsoft.com/office/drawing/2014/main" xmlns="" id="{49214A14-7D7C-02C3-582E-B6A6EF93D72B}"/>
              </a:ext>
            </a:extLst>
          </p:cNvPr>
          <p:cNvSpPr txBox="1"/>
          <p:nvPr/>
        </p:nvSpPr>
        <p:spPr>
          <a:xfrm>
            <a:off x="1956804" y="1068401"/>
            <a:ext cx="431993" cy="184674"/>
          </a:xfrm>
          <a:prstGeom prst="rect">
            <a:avLst/>
          </a:prstGeom>
          <a:noFill/>
          <a:ln w="9525">
            <a:solidFill>
              <a:srgbClr val="BF2344"/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Bold"/>
                <a:cs typeface="Times New Roman" panose="02020603050405020304" pitchFamily="18" charset="0"/>
              </a:rPr>
              <a:t>+8</a:t>
            </a:r>
            <a:r>
              <a:rPr lang="ru-RU" sz="600" b="1" dirty="0">
                <a:solidFill>
                  <a:prstClr val="black"/>
                </a:solidFill>
                <a:latin typeface="Montserrat Bold"/>
                <a:cs typeface="Times New Roman" panose="02020603050405020304" pitchFamily="18" charset="0"/>
              </a:rPr>
              <a:t>,0</a:t>
            </a:r>
            <a:r>
              <a:rPr kumimoji="0" lang="ru-RU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Bold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62" name="TextBox 26">
            <a:extLst>
              <a:ext uri="{FF2B5EF4-FFF2-40B4-BE49-F238E27FC236}">
                <a16:creationId xmlns:a16="http://schemas.microsoft.com/office/drawing/2014/main" xmlns="" id="{FED642BB-B50B-F68F-51EB-4206749B7217}"/>
              </a:ext>
            </a:extLst>
          </p:cNvPr>
          <p:cNvSpPr txBox="1"/>
          <p:nvPr/>
        </p:nvSpPr>
        <p:spPr>
          <a:xfrm>
            <a:off x="2721568" y="1010194"/>
            <a:ext cx="431993" cy="184674"/>
          </a:xfrm>
          <a:prstGeom prst="rect">
            <a:avLst/>
          </a:prstGeom>
          <a:noFill/>
          <a:ln w="9525">
            <a:solidFill>
              <a:srgbClr val="BF2344"/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Bold"/>
                <a:cs typeface="Times New Roman" panose="02020603050405020304" pitchFamily="18" charset="0"/>
              </a:rPr>
              <a:t>+7</a:t>
            </a:r>
            <a:r>
              <a:rPr lang="ru-RU" sz="600" b="1" dirty="0">
                <a:solidFill>
                  <a:prstClr val="black"/>
                </a:solidFill>
                <a:latin typeface="Montserrat Bold"/>
                <a:cs typeface="Times New Roman" panose="02020603050405020304" pitchFamily="18" charset="0"/>
              </a:rPr>
              <a:t>,3</a:t>
            </a:r>
            <a:r>
              <a:rPr kumimoji="0" lang="ru-RU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Bold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64" name="TextBox 26">
            <a:extLst>
              <a:ext uri="{FF2B5EF4-FFF2-40B4-BE49-F238E27FC236}">
                <a16:creationId xmlns:a16="http://schemas.microsoft.com/office/drawing/2014/main" xmlns="" id="{86B5EB52-A205-498E-D2B1-64087B2984AE}"/>
              </a:ext>
            </a:extLst>
          </p:cNvPr>
          <p:cNvSpPr txBox="1"/>
          <p:nvPr/>
        </p:nvSpPr>
        <p:spPr>
          <a:xfrm>
            <a:off x="5303912" y="1126465"/>
            <a:ext cx="478571" cy="184666"/>
          </a:xfrm>
          <a:prstGeom prst="rect">
            <a:avLst/>
          </a:prstGeom>
          <a:noFill/>
          <a:ln w="9525">
            <a:solidFill>
              <a:srgbClr val="BF2344"/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Bold"/>
                <a:cs typeface="Times New Roman" panose="02020603050405020304" pitchFamily="18" charset="0"/>
              </a:rPr>
              <a:t>+9</a:t>
            </a:r>
            <a:r>
              <a:rPr lang="ru-RU" sz="600" b="1" dirty="0">
                <a:solidFill>
                  <a:prstClr val="black"/>
                </a:solidFill>
                <a:latin typeface="Montserrat Bold"/>
                <a:cs typeface="Times New Roman" panose="02020603050405020304" pitchFamily="18" charset="0"/>
              </a:rPr>
              <a:t>,7</a:t>
            </a:r>
            <a:r>
              <a:rPr kumimoji="0" lang="ru-RU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Bold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65" name="TextBox 26">
            <a:extLst>
              <a:ext uri="{FF2B5EF4-FFF2-40B4-BE49-F238E27FC236}">
                <a16:creationId xmlns:a16="http://schemas.microsoft.com/office/drawing/2014/main" xmlns="" id="{F1683A03-0C29-5AF5-0043-F99E4F0DB4CF}"/>
              </a:ext>
            </a:extLst>
          </p:cNvPr>
          <p:cNvSpPr txBox="1"/>
          <p:nvPr/>
        </p:nvSpPr>
        <p:spPr>
          <a:xfrm>
            <a:off x="5915109" y="1052736"/>
            <a:ext cx="478571" cy="184666"/>
          </a:xfrm>
          <a:prstGeom prst="rect">
            <a:avLst/>
          </a:prstGeom>
          <a:noFill/>
          <a:ln w="9525">
            <a:solidFill>
              <a:srgbClr val="BF2344"/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Bold"/>
                <a:cs typeface="Times New Roman" panose="02020603050405020304" pitchFamily="18" charset="0"/>
              </a:rPr>
              <a:t>+8</a:t>
            </a:r>
            <a:r>
              <a:rPr lang="ru-RU" sz="600" b="1" dirty="0">
                <a:solidFill>
                  <a:prstClr val="black"/>
                </a:solidFill>
                <a:latin typeface="Montserrat Bold"/>
                <a:cs typeface="Times New Roman" panose="02020603050405020304" pitchFamily="18" charset="0"/>
              </a:rPr>
              <a:t>,0</a:t>
            </a:r>
            <a:r>
              <a:rPr kumimoji="0" lang="ru-RU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Bold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66" name="TextBox 26">
            <a:extLst>
              <a:ext uri="{FF2B5EF4-FFF2-40B4-BE49-F238E27FC236}">
                <a16:creationId xmlns:a16="http://schemas.microsoft.com/office/drawing/2014/main" xmlns="" id="{A074ED84-71FE-08B2-FF0E-62730ED9DF5B}"/>
              </a:ext>
            </a:extLst>
          </p:cNvPr>
          <p:cNvSpPr txBox="1"/>
          <p:nvPr/>
        </p:nvSpPr>
        <p:spPr>
          <a:xfrm>
            <a:off x="6553533" y="980728"/>
            <a:ext cx="478571" cy="184666"/>
          </a:xfrm>
          <a:prstGeom prst="rect">
            <a:avLst/>
          </a:prstGeom>
          <a:noFill/>
          <a:ln w="9525">
            <a:solidFill>
              <a:srgbClr val="BF2344"/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Bold"/>
                <a:cs typeface="Times New Roman" panose="02020603050405020304" pitchFamily="18" charset="0"/>
              </a:rPr>
              <a:t>+7</a:t>
            </a:r>
            <a:r>
              <a:rPr lang="ru-RU" sz="600" b="1" dirty="0">
                <a:solidFill>
                  <a:prstClr val="black"/>
                </a:solidFill>
                <a:latin typeface="Montserrat Bold"/>
                <a:cs typeface="Times New Roman" panose="02020603050405020304" pitchFamily="18" charset="0"/>
              </a:rPr>
              <a:t>,3</a:t>
            </a:r>
            <a:r>
              <a:rPr kumimoji="0" lang="ru-RU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Bold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67" name="TextBox 26">
            <a:extLst>
              <a:ext uri="{FF2B5EF4-FFF2-40B4-BE49-F238E27FC236}">
                <a16:creationId xmlns:a16="http://schemas.microsoft.com/office/drawing/2014/main" xmlns="" id="{DC657F15-C0A2-7875-D995-1590511B6DCC}"/>
              </a:ext>
            </a:extLst>
          </p:cNvPr>
          <p:cNvSpPr txBox="1"/>
          <p:nvPr/>
        </p:nvSpPr>
        <p:spPr>
          <a:xfrm>
            <a:off x="8987652" y="1171415"/>
            <a:ext cx="478571" cy="184666"/>
          </a:xfrm>
          <a:prstGeom prst="rect">
            <a:avLst/>
          </a:prstGeom>
          <a:noFill/>
          <a:ln w="9525">
            <a:solidFill>
              <a:srgbClr val="BF2344"/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Bold"/>
                <a:cs typeface="Times New Roman" panose="02020603050405020304" pitchFamily="18" charset="0"/>
              </a:rPr>
              <a:t>+</a:t>
            </a:r>
            <a:r>
              <a:rPr lang="ru-RU" sz="600" b="1" noProof="0" dirty="0">
                <a:solidFill>
                  <a:prstClr val="black"/>
                </a:solidFill>
                <a:latin typeface="Montserrat Bold"/>
                <a:cs typeface="Times New Roman" panose="02020603050405020304" pitchFamily="18" charset="0"/>
              </a:rPr>
              <a:t>3</a:t>
            </a:r>
            <a:r>
              <a:rPr kumimoji="0" lang="ru-RU" sz="6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Bold"/>
                <a:cs typeface="Times New Roman" panose="02020603050405020304" pitchFamily="18" charset="0"/>
              </a:rPr>
              <a:t>7,7</a:t>
            </a:r>
            <a:r>
              <a:rPr kumimoji="0" lang="ru-RU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Bold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68" name="TextBox 26">
            <a:extLst>
              <a:ext uri="{FF2B5EF4-FFF2-40B4-BE49-F238E27FC236}">
                <a16:creationId xmlns:a16="http://schemas.microsoft.com/office/drawing/2014/main" xmlns="" id="{CA84BE5F-FBA2-7D25-6ED9-64E27D0658BC}"/>
              </a:ext>
            </a:extLst>
          </p:cNvPr>
          <p:cNvSpPr txBox="1"/>
          <p:nvPr/>
        </p:nvSpPr>
        <p:spPr>
          <a:xfrm>
            <a:off x="9752877" y="1082441"/>
            <a:ext cx="478571" cy="184666"/>
          </a:xfrm>
          <a:prstGeom prst="rect">
            <a:avLst/>
          </a:prstGeom>
          <a:noFill/>
          <a:ln w="9525">
            <a:solidFill>
              <a:srgbClr val="BF2344"/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Bold"/>
                <a:cs typeface="Times New Roman" panose="02020603050405020304" pitchFamily="18" charset="0"/>
              </a:rPr>
              <a:t>+7,9%</a:t>
            </a:r>
          </a:p>
        </p:txBody>
      </p:sp>
      <p:sp>
        <p:nvSpPr>
          <p:cNvPr id="69" name="TextBox 26">
            <a:extLst>
              <a:ext uri="{FF2B5EF4-FFF2-40B4-BE49-F238E27FC236}">
                <a16:creationId xmlns:a16="http://schemas.microsoft.com/office/drawing/2014/main" xmlns="" id="{9CCD4AFC-128B-E862-B652-1724420A481E}"/>
              </a:ext>
            </a:extLst>
          </p:cNvPr>
          <p:cNvSpPr txBox="1"/>
          <p:nvPr/>
        </p:nvSpPr>
        <p:spPr>
          <a:xfrm>
            <a:off x="10428762" y="979704"/>
            <a:ext cx="478571" cy="184666"/>
          </a:xfrm>
          <a:prstGeom prst="rect">
            <a:avLst/>
          </a:prstGeom>
          <a:noFill/>
          <a:ln w="9525">
            <a:solidFill>
              <a:srgbClr val="BF2344"/>
            </a:solidFill>
          </a:ln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Bold"/>
                <a:cs typeface="Times New Roman" panose="02020603050405020304" pitchFamily="18" charset="0"/>
              </a:rPr>
              <a:t>+</a:t>
            </a:r>
            <a:r>
              <a:rPr lang="ru-RU" sz="600" b="1" dirty="0">
                <a:solidFill>
                  <a:prstClr val="black"/>
                </a:solidFill>
                <a:latin typeface="Montserrat Bold"/>
                <a:cs typeface="Times New Roman" panose="02020603050405020304" pitchFamily="18" charset="0"/>
              </a:rPr>
              <a:t>7</a:t>
            </a:r>
            <a:r>
              <a:rPr kumimoji="0" lang="ru-RU" sz="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 Bold"/>
                <a:cs typeface="Times New Roman" panose="02020603050405020304" pitchFamily="18" charset="0"/>
              </a:rPr>
              <a:t>,2%</a:t>
            </a:r>
          </a:p>
        </p:txBody>
      </p:sp>
      <p:cxnSp>
        <p:nvCxnSpPr>
          <p:cNvPr id="75" name="Прямая со стрелкой 74">
            <a:extLst>
              <a:ext uri="{FF2B5EF4-FFF2-40B4-BE49-F238E27FC236}">
                <a16:creationId xmlns:a16="http://schemas.microsoft.com/office/drawing/2014/main" xmlns="" id="{F50972EF-90D8-F1ED-E8B5-514F2FD5D301}"/>
              </a:ext>
            </a:extLst>
          </p:cNvPr>
          <p:cNvCxnSpPr>
            <a:cxnSpLocks/>
          </p:cNvCxnSpPr>
          <p:nvPr/>
        </p:nvCxnSpPr>
        <p:spPr>
          <a:xfrm flipV="1">
            <a:off x="1358648" y="1423306"/>
            <a:ext cx="395191" cy="78298"/>
          </a:xfrm>
          <a:prstGeom prst="straightConnector1">
            <a:avLst/>
          </a:prstGeom>
          <a:ln w="28575">
            <a:solidFill>
              <a:srgbClr val="2D4293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>
            <a:extLst>
              <a:ext uri="{FF2B5EF4-FFF2-40B4-BE49-F238E27FC236}">
                <a16:creationId xmlns:a16="http://schemas.microsoft.com/office/drawing/2014/main" xmlns="" id="{3308F69E-14DF-7DB1-E7A2-2748FFC4CEF5}"/>
              </a:ext>
            </a:extLst>
          </p:cNvPr>
          <p:cNvCxnSpPr>
            <a:cxnSpLocks/>
          </p:cNvCxnSpPr>
          <p:nvPr/>
        </p:nvCxnSpPr>
        <p:spPr>
          <a:xfrm flipV="1">
            <a:off x="2082049" y="1356258"/>
            <a:ext cx="395191" cy="78298"/>
          </a:xfrm>
          <a:prstGeom prst="straightConnector1">
            <a:avLst/>
          </a:prstGeom>
          <a:ln w="28575">
            <a:solidFill>
              <a:srgbClr val="2D4293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>
            <a:extLst>
              <a:ext uri="{FF2B5EF4-FFF2-40B4-BE49-F238E27FC236}">
                <a16:creationId xmlns:a16="http://schemas.microsoft.com/office/drawing/2014/main" xmlns="" id="{692F1E4A-740D-96D3-C955-0DD114C07EDC}"/>
              </a:ext>
            </a:extLst>
          </p:cNvPr>
          <p:cNvCxnSpPr>
            <a:cxnSpLocks/>
          </p:cNvCxnSpPr>
          <p:nvPr/>
        </p:nvCxnSpPr>
        <p:spPr>
          <a:xfrm flipV="1">
            <a:off x="2805872" y="1304556"/>
            <a:ext cx="395191" cy="78298"/>
          </a:xfrm>
          <a:prstGeom prst="straightConnector1">
            <a:avLst/>
          </a:prstGeom>
          <a:ln w="28575">
            <a:solidFill>
              <a:srgbClr val="2D4293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>
            <a:extLst>
              <a:ext uri="{FF2B5EF4-FFF2-40B4-BE49-F238E27FC236}">
                <a16:creationId xmlns:a16="http://schemas.microsoft.com/office/drawing/2014/main" xmlns="" id="{FA85731C-0CCC-998D-FDD8-4E1271DBD858}"/>
              </a:ext>
            </a:extLst>
          </p:cNvPr>
          <p:cNvCxnSpPr>
            <a:cxnSpLocks/>
          </p:cNvCxnSpPr>
          <p:nvPr/>
        </p:nvCxnSpPr>
        <p:spPr>
          <a:xfrm flipV="1">
            <a:off x="5394584" y="1390252"/>
            <a:ext cx="395191" cy="78298"/>
          </a:xfrm>
          <a:prstGeom prst="straightConnector1">
            <a:avLst/>
          </a:prstGeom>
          <a:ln w="28575">
            <a:solidFill>
              <a:srgbClr val="2D4293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>
            <a:extLst>
              <a:ext uri="{FF2B5EF4-FFF2-40B4-BE49-F238E27FC236}">
                <a16:creationId xmlns:a16="http://schemas.microsoft.com/office/drawing/2014/main" xmlns="" id="{90736148-B1C5-0E4F-EE47-AB0038BC875E}"/>
              </a:ext>
            </a:extLst>
          </p:cNvPr>
          <p:cNvCxnSpPr>
            <a:cxnSpLocks/>
          </p:cNvCxnSpPr>
          <p:nvPr/>
        </p:nvCxnSpPr>
        <p:spPr>
          <a:xfrm flipV="1">
            <a:off x="6026715" y="1334006"/>
            <a:ext cx="395191" cy="78298"/>
          </a:xfrm>
          <a:prstGeom prst="straightConnector1">
            <a:avLst/>
          </a:prstGeom>
          <a:ln w="28575">
            <a:solidFill>
              <a:srgbClr val="2D4293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 стрелкой 79">
            <a:extLst>
              <a:ext uri="{FF2B5EF4-FFF2-40B4-BE49-F238E27FC236}">
                <a16:creationId xmlns:a16="http://schemas.microsoft.com/office/drawing/2014/main" xmlns="" id="{B285EBA4-7752-5E10-87F2-22E7A65E6E16}"/>
              </a:ext>
            </a:extLst>
          </p:cNvPr>
          <p:cNvCxnSpPr>
            <a:cxnSpLocks/>
          </p:cNvCxnSpPr>
          <p:nvPr/>
        </p:nvCxnSpPr>
        <p:spPr>
          <a:xfrm flipV="1">
            <a:off x="6594258" y="1283142"/>
            <a:ext cx="395191" cy="78298"/>
          </a:xfrm>
          <a:prstGeom prst="straightConnector1">
            <a:avLst/>
          </a:prstGeom>
          <a:ln w="28575">
            <a:solidFill>
              <a:srgbClr val="2D4293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 стрелкой 80">
            <a:extLst>
              <a:ext uri="{FF2B5EF4-FFF2-40B4-BE49-F238E27FC236}">
                <a16:creationId xmlns:a16="http://schemas.microsoft.com/office/drawing/2014/main" xmlns="" id="{B7272A13-05FB-5252-0C53-9204CD96FDF3}"/>
              </a:ext>
            </a:extLst>
          </p:cNvPr>
          <p:cNvCxnSpPr>
            <a:cxnSpLocks/>
          </p:cNvCxnSpPr>
          <p:nvPr/>
        </p:nvCxnSpPr>
        <p:spPr>
          <a:xfrm flipV="1">
            <a:off x="9118305" y="1446585"/>
            <a:ext cx="395191" cy="78298"/>
          </a:xfrm>
          <a:prstGeom prst="straightConnector1">
            <a:avLst/>
          </a:prstGeom>
          <a:ln w="28575">
            <a:solidFill>
              <a:srgbClr val="2D4293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 стрелкой 81">
            <a:extLst>
              <a:ext uri="{FF2B5EF4-FFF2-40B4-BE49-F238E27FC236}">
                <a16:creationId xmlns:a16="http://schemas.microsoft.com/office/drawing/2014/main" xmlns="" id="{14FCF43E-A8B5-71E9-CBAB-99F09E00AD0C}"/>
              </a:ext>
            </a:extLst>
          </p:cNvPr>
          <p:cNvCxnSpPr>
            <a:cxnSpLocks/>
          </p:cNvCxnSpPr>
          <p:nvPr/>
        </p:nvCxnSpPr>
        <p:spPr>
          <a:xfrm flipV="1">
            <a:off x="9846461" y="1329373"/>
            <a:ext cx="395191" cy="78298"/>
          </a:xfrm>
          <a:prstGeom prst="straightConnector1">
            <a:avLst/>
          </a:prstGeom>
          <a:ln w="28575">
            <a:solidFill>
              <a:srgbClr val="2D4293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 стрелкой 82">
            <a:extLst>
              <a:ext uri="{FF2B5EF4-FFF2-40B4-BE49-F238E27FC236}">
                <a16:creationId xmlns:a16="http://schemas.microsoft.com/office/drawing/2014/main" xmlns="" id="{3F1B4CFD-FCA0-4C07-81AC-40FDC4CE9E07}"/>
              </a:ext>
            </a:extLst>
          </p:cNvPr>
          <p:cNvCxnSpPr>
            <a:cxnSpLocks/>
          </p:cNvCxnSpPr>
          <p:nvPr/>
        </p:nvCxnSpPr>
        <p:spPr>
          <a:xfrm flipV="1">
            <a:off x="10535151" y="1265407"/>
            <a:ext cx="395191" cy="78298"/>
          </a:xfrm>
          <a:prstGeom prst="straightConnector1">
            <a:avLst/>
          </a:prstGeom>
          <a:ln w="28575">
            <a:solidFill>
              <a:srgbClr val="2D4293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Прямоугольник 83">
            <a:extLst>
              <a:ext uri="{FF2B5EF4-FFF2-40B4-BE49-F238E27FC236}">
                <a16:creationId xmlns:a16="http://schemas.microsoft.com/office/drawing/2014/main" xmlns="" id="{007587E8-6507-9F8E-3621-47195A387AD3}"/>
              </a:ext>
            </a:extLst>
          </p:cNvPr>
          <p:cNvSpPr/>
          <p:nvPr/>
        </p:nvSpPr>
        <p:spPr>
          <a:xfrm>
            <a:off x="-18951" y="2398649"/>
            <a:ext cx="1218315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200" b="1" dirty="0">
                <a:solidFill>
                  <a:prstClr val="black"/>
                </a:solidFill>
                <a:latin typeface="Montserrat Bold"/>
                <a:sym typeface="Montserrat Bold"/>
              </a:rPr>
              <a:t>Структура расходов на оказание медицинской помощи в рамках территориальных программ ОМС </a:t>
            </a:r>
          </a:p>
        </p:txBody>
      </p:sp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xmlns="" id="{EBB007AF-1E6E-C4F1-2D3F-D3EF096103D9}"/>
              </a:ext>
            </a:extLst>
          </p:cNvPr>
          <p:cNvGraphicFramePr/>
          <p:nvPr/>
        </p:nvGraphicFramePr>
        <p:xfrm>
          <a:off x="43105" y="1265346"/>
          <a:ext cx="4360957" cy="1248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xmlns="" id="{47D88205-3AF0-573A-318C-2ACF5F111AA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96047641"/>
              </p:ext>
            </p:extLst>
          </p:nvPr>
        </p:nvGraphicFramePr>
        <p:xfrm>
          <a:off x="4220615" y="1206179"/>
          <a:ext cx="3928192" cy="12309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" name="Диаграмма 19">
            <a:extLst>
              <a:ext uri="{FF2B5EF4-FFF2-40B4-BE49-F238E27FC236}">
                <a16:creationId xmlns:a16="http://schemas.microsoft.com/office/drawing/2014/main" xmlns="" id="{1E5A9096-7AF0-9EA0-E3AE-464F296D04E7}"/>
              </a:ext>
            </a:extLst>
          </p:cNvPr>
          <p:cNvGraphicFramePr/>
          <p:nvPr/>
        </p:nvGraphicFramePr>
        <p:xfrm>
          <a:off x="7955504" y="1291494"/>
          <a:ext cx="3930812" cy="1248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2354E2D-045C-A238-45BB-A072BB9C49CC}"/>
              </a:ext>
            </a:extLst>
          </p:cNvPr>
          <p:cNvSpPr txBox="1"/>
          <p:nvPr/>
        </p:nvSpPr>
        <p:spPr>
          <a:xfrm>
            <a:off x="11713908" y="1522214"/>
            <a:ext cx="44275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>
                <a:latin typeface="Montserrat Bold"/>
              </a:rPr>
              <a:t>2028</a:t>
            </a:r>
          </a:p>
        </p:txBody>
      </p:sp>
      <p:graphicFrame>
        <p:nvGraphicFramePr>
          <p:cNvPr id="21" name="Диаграмма 20">
            <a:extLst>
              <a:ext uri="{FF2B5EF4-FFF2-40B4-BE49-F238E27FC236}">
                <a16:creationId xmlns:a16="http://schemas.microsoft.com/office/drawing/2014/main" xmlns="" id="{A973E1EC-6E62-DC64-E95B-73BEE2D9EEB5}"/>
              </a:ext>
            </a:extLst>
          </p:cNvPr>
          <p:cNvGraphicFramePr/>
          <p:nvPr/>
        </p:nvGraphicFramePr>
        <p:xfrm>
          <a:off x="2062842" y="2804302"/>
          <a:ext cx="2300961" cy="18227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2" name="Диаграмма 21">
            <a:extLst>
              <a:ext uri="{FF2B5EF4-FFF2-40B4-BE49-F238E27FC236}">
                <a16:creationId xmlns:a16="http://schemas.microsoft.com/office/drawing/2014/main" xmlns="" id="{8399C7FE-0280-2CD3-D871-B867C0500C33}"/>
              </a:ext>
            </a:extLst>
          </p:cNvPr>
          <p:cNvGraphicFramePr/>
          <p:nvPr/>
        </p:nvGraphicFramePr>
        <p:xfrm>
          <a:off x="4817797" y="2763039"/>
          <a:ext cx="2300961" cy="18227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94903D2-632E-2481-941D-3080D30AB4B8}"/>
              </a:ext>
            </a:extLst>
          </p:cNvPr>
          <p:cNvSpPr txBox="1"/>
          <p:nvPr/>
        </p:nvSpPr>
        <p:spPr>
          <a:xfrm>
            <a:off x="3775601" y="6226428"/>
            <a:ext cx="47805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>
                  <a:solidFill>
                    <a:srgbClr val="59B27C"/>
                  </a:solidFill>
                </a:ln>
                <a:noFill/>
                <a:latin typeface="Montserrat" panose="00000500000000000000" pitchFamily="2" charset="-52"/>
              </a:rPr>
              <a:t>3,99 трлн. руб.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953D6121-2610-B286-095B-BE31FE5FF9EE}"/>
              </a:ext>
            </a:extLst>
          </p:cNvPr>
          <p:cNvSpPr txBox="1"/>
          <p:nvPr/>
        </p:nvSpPr>
        <p:spPr>
          <a:xfrm>
            <a:off x="4831882" y="2172494"/>
            <a:ext cx="27382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50" b="1" dirty="0">
                <a:solidFill>
                  <a:prstClr val="black"/>
                </a:solidFill>
                <a:latin typeface="Montserrat Bold"/>
              </a:rPr>
              <a:t>Территориальная программа ОМС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86CEEC97-027A-D9B8-EB9E-2997BB2F7392}"/>
              </a:ext>
            </a:extLst>
          </p:cNvPr>
          <p:cNvSpPr txBox="1"/>
          <p:nvPr/>
        </p:nvSpPr>
        <p:spPr>
          <a:xfrm>
            <a:off x="9796696" y="2161142"/>
            <a:ext cx="4908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50" b="1" dirty="0">
                <a:solidFill>
                  <a:prstClr val="black"/>
                </a:solidFill>
                <a:latin typeface="Montserrat Bold"/>
              </a:rPr>
              <a:t>ФГУ</a:t>
            </a:r>
          </a:p>
        </p:txBody>
      </p:sp>
    </p:spTree>
    <p:extLst>
      <p:ext uri="{BB962C8B-B14F-4D97-AF65-F5344CB8AC3E}">
        <p14:creationId xmlns:p14="http://schemas.microsoft.com/office/powerpoint/2010/main" val="352311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B54C67D-31BC-1F47-15C5-E497707DDF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процесс 4">
            <a:extLst>
              <a:ext uri="{FF2B5EF4-FFF2-40B4-BE49-F238E27FC236}">
                <a16:creationId xmlns:a16="http://schemas.microsoft.com/office/drawing/2014/main" xmlns="" id="{232CAEE1-3DAC-C5F2-DBFC-356C0BC403F0}"/>
              </a:ext>
            </a:extLst>
          </p:cNvPr>
          <p:cNvSpPr/>
          <p:nvPr/>
        </p:nvSpPr>
        <p:spPr>
          <a:xfrm>
            <a:off x="406401" y="406400"/>
            <a:ext cx="11341100" cy="6045200"/>
          </a:xfrm>
          <a:prstGeom prst="flowChartProcess">
            <a:avLst/>
          </a:prstGeom>
          <a:noFill/>
          <a:ln w="57150">
            <a:solidFill>
              <a:srgbClr val="2D42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32">
              <a:defRPr/>
            </a:pPr>
            <a:endParaRPr lang="ru-RU" sz="1867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DE8CDF6-E9A6-69DE-1E09-8AF51D0FABF1}"/>
              </a:ext>
            </a:extLst>
          </p:cNvPr>
          <p:cNvSpPr txBox="1"/>
          <p:nvPr/>
        </p:nvSpPr>
        <p:spPr>
          <a:xfrm>
            <a:off x="406400" y="2628780"/>
            <a:ext cx="11341099" cy="1323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09">
              <a:defRPr/>
            </a:pPr>
            <a:r>
              <a:rPr lang="ru-RU" sz="2667" b="1" dirty="0">
                <a:latin typeface="Montserrat Bold"/>
                <a:sym typeface="Arial"/>
              </a:rPr>
              <a:t>ОПЛАТА СКОРОЙ МЕДИЦИНСКОЙ ПОМОЩИ И МЕДИЦИНСКОЙ ПОМОЩИ</a:t>
            </a:r>
          </a:p>
          <a:p>
            <a:pPr algn="ctr" defTabSz="914309">
              <a:defRPr/>
            </a:pPr>
            <a:r>
              <a:rPr lang="ru-RU" sz="2667" b="1" dirty="0">
                <a:latin typeface="Montserrat Bold"/>
                <a:sym typeface="Arial"/>
              </a:rPr>
              <a:t>В АМБУЛАТОРНЫХ УСЛОВИЯХ</a:t>
            </a:r>
            <a:endParaRPr lang="ru-RU" sz="2667" b="1" dirty="0">
              <a:latin typeface="Montserrat Bold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EF22735F-CECE-F477-F61A-B0B3BC57AD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 defTabSz="914332">
              <a:defRPr/>
            </a:pPr>
            <a:fld id="{7CAC48D7-4F4B-4B04-BC17-41C34ED25E82}" type="slidenum">
              <a:rPr lang="ru-RU">
                <a:solidFill>
                  <a:prstClr val="white"/>
                </a:solidFill>
                <a:latin typeface="Calibri"/>
              </a:rPr>
              <a:pPr defTabSz="914332">
                <a:defRPr/>
              </a:pPr>
              <a:t>5</a:t>
            </a:fld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Номер слайда 3">
            <a:extLst>
              <a:ext uri="{FF2B5EF4-FFF2-40B4-BE49-F238E27FC236}">
                <a16:creationId xmlns:a16="http://schemas.microsoft.com/office/drawing/2014/main" xmlns="" id="{65BD85F8-2BC9-B1E3-98B8-667A87B2FEDF}"/>
              </a:ext>
            </a:extLst>
          </p:cNvPr>
          <p:cNvSpPr txBox="1">
            <a:spLocks/>
          </p:cNvSpPr>
          <p:nvPr/>
        </p:nvSpPr>
        <p:spPr>
          <a:xfrm>
            <a:off x="11747499" y="36282"/>
            <a:ext cx="432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600" b="1" kern="1200">
                <a:solidFill>
                  <a:srgbClr val="2D4293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71CDE91-684F-4C54-9467-CC30E80CE155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04241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7DE15153-4A22-59BD-F4D6-64BFD06F7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Нормативы финансовых затрат на единицу объема и нормативы объема медицинской помощи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9BF37F56-12A9-9D6C-7317-A6A21ED8A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B6436-B45E-42A8-BCD8-346DADC81700}" type="slidenum">
              <a:rPr lang="ru-RU" smtClean="0"/>
              <a:pPr/>
              <a:t>6</a:t>
            </a:fld>
            <a:endParaRPr lang="ru-RU" dirty="0"/>
          </a:p>
        </p:txBody>
      </p:sp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xmlns="" id="{C0C4AEC5-1FA3-E3B1-C225-2F36AFCD57B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0416118"/>
              </p:ext>
            </p:extLst>
          </p:nvPr>
        </p:nvGraphicFramePr>
        <p:xfrm>
          <a:off x="407368" y="2368166"/>
          <a:ext cx="11089232" cy="32080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06ED931B-3FC2-8181-2C75-8887362905E7}"/>
              </a:ext>
            </a:extLst>
          </p:cNvPr>
          <p:cNvSpPr/>
          <p:nvPr/>
        </p:nvSpPr>
        <p:spPr>
          <a:xfrm>
            <a:off x="0" y="1969071"/>
            <a:ext cx="12199268" cy="430887"/>
          </a:xfrm>
          <a:prstGeom prst="rect">
            <a:avLst/>
          </a:prstGeom>
          <a:solidFill>
            <a:srgbClr val="2D4293"/>
          </a:solidFill>
        </p:spPr>
        <p:txBody>
          <a:bodyPr wrap="square">
            <a:spAutoFit/>
          </a:bodyPr>
          <a:lstStyle/>
          <a:p>
            <a:pPr algn="ctr" fontAlgn="ctr"/>
            <a:r>
              <a:rPr lang="ru-RU" sz="1600" b="1" dirty="0">
                <a:solidFill>
                  <a:schemeClr val="bg1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Амбулаторная медицинская помощь  </a:t>
            </a:r>
            <a:r>
              <a:rPr lang="ru-RU" sz="2200" b="1" dirty="0">
                <a:solidFill>
                  <a:schemeClr val="bg1"/>
                </a:solidFill>
              </a:rPr>
              <a:t>901,1</a:t>
            </a:r>
            <a:r>
              <a:rPr lang="ru-RU" sz="2200" b="1" dirty="0">
                <a:solidFill>
                  <a:srgbClr val="C00000"/>
                </a:solidFill>
              </a:rPr>
              <a:t> </a:t>
            </a:r>
            <a:r>
              <a:rPr lang="ru-RU" sz="1600" b="1" dirty="0">
                <a:solidFill>
                  <a:schemeClr val="bg1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млн. обр. без учета кратности, посещений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4F43EFA1-836C-FE67-89FF-1479A2B91D34}"/>
              </a:ext>
            </a:extLst>
          </p:cNvPr>
          <p:cNvSpPr/>
          <p:nvPr/>
        </p:nvSpPr>
        <p:spPr>
          <a:xfrm>
            <a:off x="299356" y="5721374"/>
            <a:ext cx="2484276" cy="1052736"/>
          </a:xfrm>
          <a:prstGeom prst="rect">
            <a:avLst/>
          </a:prstGeom>
          <a:solidFill>
            <a:srgbClr val="D9DFF3"/>
          </a:solidFill>
          <a:ln w="28575">
            <a:solidFill>
              <a:srgbClr val="B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2D4293"/>
                </a:solidFill>
                <a:latin typeface="Montserrat"/>
              </a:rPr>
              <a:t>Изменения в  диспансеризации для оценки репродуктивного здоровья женщин </a:t>
            </a:r>
          </a:p>
        </p:txBody>
      </p:sp>
      <p:sp>
        <p:nvSpPr>
          <p:cNvPr id="2" name="Стрелка: пятиугольник 1">
            <a:extLst>
              <a:ext uri="{FF2B5EF4-FFF2-40B4-BE49-F238E27FC236}">
                <a16:creationId xmlns:a16="http://schemas.microsoft.com/office/drawing/2014/main" xmlns="" id="{7E5B9401-84FC-1C27-3EC5-B6FFD0CC8CEE}"/>
              </a:ext>
            </a:extLst>
          </p:cNvPr>
          <p:cNvSpPr/>
          <p:nvPr/>
        </p:nvSpPr>
        <p:spPr>
          <a:xfrm>
            <a:off x="6311668" y="1408912"/>
            <a:ext cx="5828108" cy="497441"/>
          </a:xfrm>
          <a:prstGeom prst="homePlate">
            <a:avLst/>
          </a:prstGeom>
          <a:solidFill>
            <a:schemeClr val="tx2">
              <a:lumMod val="40000"/>
              <a:lumOff val="60000"/>
            </a:schemeClr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71788"/>
            <a:r>
              <a:rPr lang="ru-RU" sz="1400" b="1" dirty="0">
                <a:latin typeface="Montserrat Bold"/>
                <a:ea typeface="Montserrat Regular"/>
                <a:cs typeface="Montserrat Bold"/>
              </a:rPr>
              <a:t>Объем </a:t>
            </a:r>
          </a:p>
          <a:p>
            <a:pPr marL="2871788"/>
            <a:r>
              <a:rPr lang="en-US" sz="14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38</a:t>
            </a:r>
            <a:r>
              <a:rPr lang="ru-RU" sz="14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 </a:t>
            </a:r>
            <a:r>
              <a:rPr lang="en-US" sz="14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0</a:t>
            </a:r>
            <a:r>
              <a:rPr lang="ru-RU" sz="14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7</a:t>
            </a:r>
            <a:r>
              <a:rPr lang="en-US" sz="14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9</a:t>
            </a:r>
            <a:r>
              <a:rPr lang="ru-RU" sz="14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 4</a:t>
            </a:r>
            <a:r>
              <a:rPr lang="en-US" sz="14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58</a:t>
            </a:r>
            <a:r>
              <a:rPr lang="ru-RU" sz="14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 </a:t>
            </a:r>
            <a:r>
              <a:rPr lang="ru-RU" sz="1400" b="1" dirty="0">
                <a:latin typeface="Montserrat" panose="00000500000000000000" pitchFamily="2" charset="-52"/>
              </a:rPr>
              <a:t>вызовов (-10,0%)</a:t>
            </a:r>
          </a:p>
        </p:txBody>
      </p:sp>
      <p:sp>
        <p:nvSpPr>
          <p:cNvPr id="5" name="Стрелка: пятиугольник 4">
            <a:extLst>
              <a:ext uri="{FF2B5EF4-FFF2-40B4-BE49-F238E27FC236}">
                <a16:creationId xmlns:a16="http://schemas.microsoft.com/office/drawing/2014/main" xmlns="" id="{979E0661-C685-0DBC-3B81-090B109FF164}"/>
              </a:ext>
            </a:extLst>
          </p:cNvPr>
          <p:cNvSpPr/>
          <p:nvPr/>
        </p:nvSpPr>
        <p:spPr>
          <a:xfrm>
            <a:off x="3692456" y="1281795"/>
            <a:ext cx="5355872" cy="624558"/>
          </a:xfrm>
          <a:prstGeom prst="homePlate">
            <a:avLst/>
          </a:prstGeom>
          <a:solidFill>
            <a:srgbClr val="96A0C9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232150"/>
            <a:r>
              <a:rPr lang="ru-RU" sz="1400" b="1" dirty="0">
                <a:latin typeface="Montserrat Bold"/>
                <a:ea typeface="Montserrat Regular"/>
                <a:cs typeface="Montserrat Bold"/>
              </a:rPr>
              <a:t>НФЗ </a:t>
            </a:r>
            <a:r>
              <a:rPr lang="en-US" sz="14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5</a:t>
            </a:r>
            <a:r>
              <a:rPr lang="ru-RU" sz="14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 </a:t>
            </a:r>
            <a:r>
              <a:rPr lang="en-US" sz="14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100</a:t>
            </a:r>
            <a:r>
              <a:rPr lang="ru-RU" sz="14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,</a:t>
            </a:r>
            <a:r>
              <a:rPr lang="en-US" sz="14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4</a:t>
            </a:r>
            <a:r>
              <a:rPr lang="ru-RU" sz="1400" b="1" dirty="0">
                <a:solidFill>
                  <a:srgbClr val="C00000"/>
                </a:solidFill>
                <a:latin typeface="Montserrat Bold"/>
                <a:ea typeface="Montserrat Regular"/>
                <a:cs typeface="Montserrat Bold"/>
              </a:rPr>
              <a:t> рублей </a:t>
            </a:r>
            <a:r>
              <a:rPr lang="ru-RU" sz="1400" b="1" dirty="0">
                <a:latin typeface="Montserrat" panose="00000500000000000000" pitchFamily="2" charset="-52"/>
              </a:rPr>
              <a:t>(+1</a:t>
            </a:r>
            <a:r>
              <a:rPr lang="en-US" sz="1400" b="1" dirty="0">
                <a:latin typeface="Montserrat" panose="00000500000000000000" pitchFamily="2" charset="-52"/>
              </a:rPr>
              <a:t>8</a:t>
            </a:r>
            <a:r>
              <a:rPr lang="ru-RU" sz="1400" b="1" dirty="0">
                <a:latin typeface="Montserrat" panose="00000500000000000000" pitchFamily="2" charset="-52"/>
              </a:rPr>
              <a:t>,</a:t>
            </a:r>
            <a:r>
              <a:rPr lang="en-US" sz="1400" b="1" dirty="0">
                <a:latin typeface="Montserrat" panose="00000500000000000000" pitchFamily="2" charset="-52"/>
              </a:rPr>
              <a:t>8</a:t>
            </a:r>
            <a:r>
              <a:rPr lang="ru-RU" sz="1400" b="1" dirty="0">
                <a:latin typeface="Montserrat" panose="00000500000000000000" pitchFamily="2" charset="-52"/>
              </a:rPr>
              <a:t>%)</a:t>
            </a:r>
          </a:p>
        </p:txBody>
      </p:sp>
      <p:sp>
        <p:nvSpPr>
          <p:cNvPr id="6" name="Стрелка: пятиугольник 5">
            <a:extLst>
              <a:ext uri="{FF2B5EF4-FFF2-40B4-BE49-F238E27FC236}">
                <a16:creationId xmlns:a16="http://schemas.microsoft.com/office/drawing/2014/main" xmlns="" id="{DAE4CA7C-62D7-1A2C-48ED-2EC984F474D0}"/>
              </a:ext>
            </a:extLst>
          </p:cNvPr>
          <p:cNvSpPr/>
          <p:nvPr/>
        </p:nvSpPr>
        <p:spPr>
          <a:xfrm>
            <a:off x="28709" y="1156780"/>
            <a:ext cx="6575403" cy="749573"/>
          </a:xfrm>
          <a:prstGeom prst="homePlate">
            <a:avLst/>
          </a:prstGeom>
          <a:solidFill>
            <a:srgbClr val="2D4293"/>
          </a:solidFill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Montserrat" panose="00000500000000000000" pitchFamily="2" charset="-52"/>
              </a:rPr>
              <a:t>Скорая, </a:t>
            </a:r>
          </a:p>
          <a:p>
            <a:pPr algn="ctr"/>
            <a:r>
              <a:rPr lang="ru-RU" sz="1400" b="1" dirty="0">
                <a:latin typeface="Montserrat" panose="00000500000000000000" pitchFamily="2" charset="-52"/>
              </a:rPr>
              <a:t>в том числе скорая специализированная, медицинская помощь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61E9659C-6646-3A5F-7FE0-B96B7A1DBDBF}"/>
              </a:ext>
            </a:extLst>
          </p:cNvPr>
          <p:cNvSpPr/>
          <p:nvPr/>
        </p:nvSpPr>
        <p:spPr>
          <a:xfrm>
            <a:off x="2999656" y="5701220"/>
            <a:ext cx="8496944" cy="1072890"/>
          </a:xfrm>
          <a:prstGeom prst="roundRect">
            <a:avLst/>
          </a:prstGeom>
          <a:solidFill>
            <a:srgbClr val="59B27C"/>
          </a:solidFill>
          <a:ln>
            <a:solidFill>
              <a:srgbClr val="59B2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>
                <a:latin typeface="Montserrat Regular" panose="00000500000000000000" pitchFamily="2" charset="-52"/>
              </a:rPr>
              <a:t>Для  женщин в возрасте 21 – 49 лет один раз в пять лет : </a:t>
            </a:r>
          </a:p>
          <a:p>
            <a:pPr marL="228600" indent="-228600">
              <a:buAutoNum type="arabicPeriod"/>
            </a:pPr>
            <a:r>
              <a:rPr lang="ru-RU" sz="1200" b="1" dirty="0">
                <a:latin typeface="Montserrat Regular" panose="00000500000000000000" pitchFamily="2" charset="-52"/>
              </a:rPr>
              <a:t>определение ДНК вирусов папилломы человека (</a:t>
            </a:r>
            <a:r>
              <a:rPr lang="ru-RU" sz="1200" b="1" dirty="0" err="1">
                <a:latin typeface="Montserrat Regular" panose="00000500000000000000" pitchFamily="2" charset="-52"/>
              </a:rPr>
              <a:t>Papilloma</a:t>
            </a:r>
            <a:r>
              <a:rPr lang="ru-RU" sz="1200" b="1" dirty="0">
                <a:latin typeface="Montserrat Regular" panose="00000500000000000000" pitchFamily="2" charset="-52"/>
              </a:rPr>
              <a:t> </a:t>
            </a:r>
            <a:r>
              <a:rPr lang="ru-RU" sz="1200" b="1" dirty="0" err="1">
                <a:latin typeface="Montserrat Regular" panose="00000500000000000000" pitchFamily="2" charset="-52"/>
              </a:rPr>
              <a:t>virus</a:t>
            </a:r>
            <a:r>
              <a:rPr lang="ru-RU" sz="1200" b="1" dirty="0">
                <a:latin typeface="Montserrat Regular" panose="00000500000000000000" pitchFamily="2" charset="-52"/>
              </a:rPr>
              <a:t>) высокого канцерогенного риска в отделяемом (соскобе) из цервикального канала методом полимеразной цепной реакции;</a:t>
            </a:r>
          </a:p>
          <a:p>
            <a:pPr marL="228600" indent="-228600">
              <a:buAutoNum type="arabicPeriod"/>
            </a:pPr>
            <a:r>
              <a:rPr lang="ru-RU" sz="1200" b="1" dirty="0">
                <a:latin typeface="Montserrat Regular" panose="00000500000000000000" pitchFamily="2" charset="-52"/>
              </a:rPr>
              <a:t>жидкостное цитологическое исследование микропрепарата шейки матки только при положительном результате анализа на ВПЧ</a:t>
            </a:r>
          </a:p>
        </p:txBody>
      </p:sp>
    </p:spTree>
    <p:extLst>
      <p:ext uri="{BB962C8B-B14F-4D97-AF65-F5344CB8AC3E}">
        <p14:creationId xmlns:p14="http://schemas.microsoft.com/office/powerpoint/2010/main" val="12247164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35437AA-1EF3-E841-0CC2-1AD642E2C7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D6C16E74-AE6A-EFCD-FF6E-0D6810716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836" y="281914"/>
            <a:ext cx="11161240" cy="612068"/>
          </a:xfrm>
        </p:spPr>
        <p:txBody>
          <a:bodyPr>
            <a:noAutofit/>
          </a:bodyPr>
          <a:lstStyle/>
          <a:p>
            <a:r>
              <a:rPr lang="ru-RU" sz="2000" dirty="0"/>
              <a:t>Нормативы финансовых затрат на единицу объема и нормативы объема медицинской помощи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8A6588C9-FBE5-6EE6-19E2-A65D2CF12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B6436-B45E-42A8-BCD8-346DADC81700}" type="slidenum">
              <a:rPr lang="ru-RU" smtClean="0"/>
              <a:pPr/>
              <a:t>7</a:t>
            </a:fld>
            <a:endParaRPr lang="ru-RU" dirty="0"/>
          </a:p>
        </p:txBody>
      </p:sp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xmlns="" id="{4356D81D-00B2-A1DD-B9C2-335E855FE2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05996166"/>
              </p:ext>
            </p:extLst>
          </p:nvPr>
        </p:nvGraphicFramePr>
        <p:xfrm>
          <a:off x="263352" y="881463"/>
          <a:ext cx="11305256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B144541E-7599-B670-D4D5-13ED8221F112}"/>
              </a:ext>
            </a:extLst>
          </p:cNvPr>
          <p:cNvSpPr/>
          <p:nvPr/>
        </p:nvSpPr>
        <p:spPr>
          <a:xfrm>
            <a:off x="299356" y="6156507"/>
            <a:ext cx="11629292" cy="656869"/>
          </a:xfrm>
          <a:prstGeom prst="rect">
            <a:avLst/>
          </a:prstGeom>
          <a:solidFill>
            <a:srgbClr val="D9DFF3"/>
          </a:solidFill>
          <a:ln w="28575">
            <a:solidFill>
              <a:srgbClr val="B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>
                <a:solidFill>
                  <a:schemeClr val="tx1"/>
                </a:solidFill>
              </a:rPr>
              <a:t>Средние НФЗ на единицу объема медицинской помощи за счет средств обязательного медицинского страхования установлены с учетом в том числе расходов, связанных с использованием систем поддержки принятия врачебных решений (медицинских изделий с применением искусственного интеллекта, зарегистрированных в установленном порядке) (при проведении ЭКГ, колоноскопии и отдельных видов профилактической помощи).</a:t>
            </a:r>
          </a:p>
        </p:txBody>
      </p:sp>
    </p:spTree>
    <p:extLst>
      <p:ext uri="{BB962C8B-B14F-4D97-AF65-F5344CB8AC3E}">
        <p14:creationId xmlns:p14="http://schemas.microsoft.com/office/powerpoint/2010/main" val="28980995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764935" y="1187460"/>
            <a:ext cx="10803674" cy="369332"/>
          </a:xfrm>
          <a:prstGeom prst="rect">
            <a:avLst/>
          </a:prstGeom>
          <a:solidFill>
            <a:srgbClr val="59B27C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 Bold"/>
                <a:ea typeface="+mn-ea"/>
                <a:cs typeface="Times New Roman" panose="02020603050405020304" pitchFamily="18" charset="0"/>
              </a:rPr>
              <a:t>Впервые установлены объемы и нормативы финансовых затрат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795499" y="3823643"/>
            <a:ext cx="3311400" cy="879774"/>
          </a:xfrm>
          <a:prstGeom prst="rect">
            <a:avLst/>
          </a:prstGeom>
          <a:solidFill>
            <a:srgbClr val="2D4293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200" b="1" dirty="0">
                <a:solidFill>
                  <a:prstClr val="white"/>
                </a:solidFill>
                <a:latin typeface="Montserrat Bold"/>
              </a:rPr>
              <a:t>консультация с применением телемедицинских технологий</a:t>
            </a:r>
          </a:p>
          <a:p>
            <a:pPr lvl="0" algn="ctr"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 Bold"/>
                <a:ea typeface="+mn-ea"/>
                <a:cs typeface="+mn-cs"/>
              </a:rPr>
              <a:t>(врач-пациент)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813524" y="1992401"/>
            <a:ext cx="3311401" cy="1063357"/>
          </a:xfrm>
          <a:prstGeom prst="rect">
            <a:avLst/>
          </a:prstGeom>
          <a:solidFill>
            <a:srgbClr val="2D42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dirty="0">
                <a:solidFill>
                  <a:prstClr val="white"/>
                </a:solidFill>
                <a:latin typeface="Montserrat Bold"/>
              </a:rPr>
              <a:t> </a:t>
            </a:r>
            <a:r>
              <a:rPr lang="ru-RU" sz="1200" b="1" dirty="0">
                <a:solidFill>
                  <a:prstClr val="white"/>
                </a:solidFill>
                <a:latin typeface="Montserrat Bold"/>
              </a:rPr>
              <a:t>консультация с применением телемедицинских технологий  (врач-врач)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Bold"/>
              <a:ea typeface="+mn-ea"/>
              <a:cs typeface="+mn-cs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8F2A3942-6B46-66F0-7AD1-77952F4445F8}"/>
              </a:ext>
            </a:extLst>
          </p:cNvPr>
          <p:cNvSpPr/>
          <p:nvPr/>
        </p:nvSpPr>
        <p:spPr>
          <a:xfrm>
            <a:off x="4560306" y="4118444"/>
            <a:ext cx="3335894" cy="888633"/>
          </a:xfrm>
          <a:prstGeom prst="rect">
            <a:avLst/>
          </a:prstGeom>
          <a:solidFill>
            <a:srgbClr val="2D42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  <a:defRPr/>
            </a:pPr>
            <a:r>
              <a:rPr lang="ru-RU" sz="1200" b="1" dirty="0">
                <a:solidFill>
                  <a:schemeClr val="bg1"/>
                </a:solidFill>
                <a:latin typeface="Montserrat Bold" panose="00000800000000000000" pitchFamily="2" charset="-52"/>
              </a:rPr>
              <a:t>диагностика для пациентов с хроническим вирусным гепатитом  С (оценка стадии фиброза, определение генотипа ВГС)</a:t>
            </a:r>
            <a:endParaRPr lang="ru-RU" sz="1200" i="0" dirty="0">
              <a:solidFill>
                <a:schemeClr val="bg1"/>
              </a:solidFill>
              <a:effectLst/>
              <a:latin typeface="Montserrat Bold" panose="00000800000000000000" pitchFamily="2" charset="-52"/>
            </a:endParaRPr>
          </a:p>
        </p:txBody>
      </p:sp>
      <p:sp>
        <p:nvSpPr>
          <p:cNvPr id="11" name="Заголовок 10">
            <a:extLst>
              <a:ext uri="{FF2B5EF4-FFF2-40B4-BE49-F238E27FC236}">
                <a16:creationId xmlns:a16="http://schemas.microsoft.com/office/drawing/2014/main" xmlns="" id="{4E3A95EE-2E33-D4BE-548D-00326D2DA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447" y="323859"/>
            <a:ext cx="11161240" cy="612068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Bold" panose="00000800000000000000" pitchFamily="2" charset="-52"/>
              </a:rPr>
              <a:t>Новеллы оказания медицинской помощи в амбулаторных условиях в 2026 году</a:t>
            </a:r>
            <a:b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 Bold" panose="00000800000000000000" pitchFamily="2" charset="-52"/>
              </a:rPr>
            </a:br>
            <a:endParaRPr lang="ru-RU" sz="2400" dirty="0"/>
          </a:p>
        </p:txBody>
      </p:sp>
      <p:sp>
        <p:nvSpPr>
          <p:cNvPr id="7" name="Номер слайда 1">
            <a:extLst>
              <a:ext uri="{FF2B5EF4-FFF2-40B4-BE49-F238E27FC236}">
                <a16:creationId xmlns:a16="http://schemas.microsoft.com/office/drawing/2014/main" xmlns="" id="{6646B0F8-E755-54E8-A25F-292DF4C8B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F82FC6-CC5F-4F9D-93BA-AB3C33686B77}" type="slidenum">
              <a:rPr lang="ru-RU" sz="1400" b="1">
                <a:solidFill>
                  <a:srgbClr val="2D4293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8</a:t>
            </a:fld>
            <a:endParaRPr lang="ru-RU" sz="1400" b="1" dirty="0">
              <a:solidFill>
                <a:srgbClr val="2D4293"/>
              </a:solidFill>
              <a:latin typeface="Montserrat Regular" panose="00000500000000000000" pitchFamily="2" charset="-52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5621E65A-0324-2912-F00D-97D14C48B3AB}"/>
              </a:ext>
            </a:extLst>
          </p:cNvPr>
          <p:cNvSpPr/>
          <p:nvPr/>
        </p:nvSpPr>
        <p:spPr>
          <a:xfrm>
            <a:off x="4577483" y="1672111"/>
            <a:ext cx="3311400" cy="1039816"/>
          </a:xfrm>
          <a:prstGeom prst="rect">
            <a:avLst/>
          </a:prstGeom>
          <a:solidFill>
            <a:srgbClr val="2D42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  <a:defRPr/>
            </a:pPr>
            <a:r>
              <a:rPr lang="ru-RU" sz="1200" b="1" dirty="0">
                <a:solidFill>
                  <a:schemeClr val="bg1"/>
                </a:solidFill>
                <a:latin typeface="Montserrat Bold" panose="00000800000000000000" pitchFamily="2" charset="-52"/>
              </a:rPr>
              <a:t>неинвазивное пренатальное тестирование (определение внеклеточной ДНК плода по крови матери)</a:t>
            </a:r>
            <a:endParaRPr lang="ru-RU" sz="1200" i="0" dirty="0">
              <a:solidFill>
                <a:schemeClr val="bg1"/>
              </a:solidFill>
              <a:effectLst/>
              <a:latin typeface="Montserrat Bold" panose="00000800000000000000" pitchFamily="2" charset="-52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685C6BCE-7218-399C-C48B-3C12AFE18B3A}"/>
              </a:ext>
            </a:extLst>
          </p:cNvPr>
          <p:cNvSpPr/>
          <p:nvPr/>
        </p:nvSpPr>
        <p:spPr>
          <a:xfrm>
            <a:off x="4592710" y="5569872"/>
            <a:ext cx="3303767" cy="702450"/>
          </a:xfrm>
          <a:prstGeom prst="rect">
            <a:avLst/>
          </a:prstGeom>
          <a:solidFill>
            <a:srgbClr val="2D42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>
                <a:solidFill>
                  <a:schemeClr val="bg1"/>
                </a:solidFill>
                <a:latin typeface="Montserrat Bold" panose="00000800000000000000" pitchFamily="2" charset="-52"/>
              </a:rPr>
              <a:t>определение РНК вируса гепатита C (</a:t>
            </a:r>
            <a:r>
              <a:rPr lang="ru-RU" sz="1200" b="1" dirty="0" err="1">
                <a:solidFill>
                  <a:schemeClr val="bg1"/>
                </a:solidFill>
                <a:latin typeface="Montserrat Bold" panose="00000800000000000000" pitchFamily="2" charset="-52"/>
              </a:rPr>
              <a:t>Hepatitis</a:t>
            </a:r>
            <a:r>
              <a:rPr lang="ru-RU" sz="1200" b="1" dirty="0">
                <a:solidFill>
                  <a:schemeClr val="bg1"/>
                </a:solidFill>
                <a:latin typeface="Montserrat Bold" panose="00000800000000000000" pitchFamily="2" charset="-52"/>
              </a:rPr>
              <a:t> C </a:t>
            </a:r>
            <a:r>
              <a:rPr lang="ru-RU" sz="1200" b="1" dirty="0" err="1">
                <a:solidFill>
                  <a:schemeClr val="bg1"/>
                </a:solidFill>
                <a:latin typeface="Montserrat Bold" panose="00000800000000000000" pitchFamily="2" charset="-52"/>
              </a:rPr>
              <a:t>virus</a:t>
            </a:r>
            <a:r>
              <a:rPr lang="ru-RU" sz="1200" b="1" dirty="0">
                <a:solidFill>
                  <a:schemeClr val="bg1"/>
                </a:solidFill>
                <a:latin typeface="Montserrat Bold" panose="00000800000000000000" pitchFamily="2" charset="-52"/>
              </a:rPr>
              <a:t>) в крови методом ПЦР</a:t>
            </a:r>
            <a:endParaRPr lang="ru-RU" sz="1200" i="0" dirty="0">
              <a:solidFill>
                <a:schemeClr val="bg1"/>
              </a:solidFill>
              <a:effectLst/>
              <a:latin typeface="Montserrat Bold" panose="00000800000000000000" pitchFamily="2" charset="-5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52D81A3-5B3E-0EBF-CCB8-3C24EAC43D94}"/>
              </a:ext>
            </a:extLst>
          </p:cNvPr>
          <p:cNvSpPr txBox="1"/>
          <p:nvPr/>
        </p:nvSpPr>
        <p:spPr>
          <a:xfrm>
            <a:off x="770499" y="3024743"/>
            <a:ext cx="36982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i="1" dirty="0">
                <a:latin typeface="Montserrat Bold"/>
              </a:rPr>
              <a:t>Норматив объема: </a:t>
            </a:r>
            <a:br>
              <a:rPr lang="ru-RU" sz="1200" i="1" dirty="0">
                <a:latin typeface="Montserrat Bold"/>
              </a:rPr>
            </a:br>
            <a:r>
              <a:rPr lang="ru-RU" sz="1200" i="1" dirty="0">
                <a:latin typeface="Montserrat Bold"/>
              </a:rPr>
              <a:t>11 769 179 консультаций</a:t>
            </a:r>
          </a:p>
          <a:p>
            <a:r>
              <a:rPr lang="ru-RU" sz="1200" i="1" dirty="0">
                <a:latin typeface="Montserrat Bold"/>
              </a:rPr>
              <a:t>НФЗ:  379,9 руб.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A0937E9-9DD4-A9A4-DC2D-D66D028C05AF}"/>
              </a:ext>
            </a:extLst>
          </p:cNvPr>
          <p:cNvSpPr txBox="1"/>
          <p:nvPr/>
        </p:nvSpPr>
        <p:spPr>
          <a:xfrm>
            <a:off x="681661" y="5703733"/>
            <a:ext cx="36263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i="1" dirty="0">
                <a:latin typeface="Montserrat Bold"/>
              </a:rPr>
              <a:t>Норматив объема: </a:t>
            </a:r>
            <a:br>
              <a:rPr lang="ru-RU" sz="1200" i="1" dirty="0">
                <a:latin typeface="Montserrat Bold"/>
              </a:rPr>
            </a:br>
            <a:r>
              <a:rPr lang="ru-RU" sz="1200" i="1" dirty="0">
                <a:latin typeface="Montserrat Bold"/>
              </a:rPr>
              <a:t>4 457 923 консультаций</a:t>
            </a:r>
          </a:p>
          <a:p>
            <a:r>
              <a:rPr lang="ru-RU" sz="1200" i="1" dirty="0">
                <a:latin typeface="Montserrat Bold"/>
              </a:rPr>
              <a:t>НФЗ: 336,3 руб.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C09DB808-88B5-2DCE-FD71-E35D181FC13F}"/>
              </a:ext>
            </a:extLst>
          </p:cNvPr>
          <p:cNvSpPr txBox="1"/>
          <p:nvPr/>
        </p:nvSpPr>
        <p:spPr>
          <a:xfrm>
            <a:off x="4542831" y="5004788"/>
            <a:ext cx="36982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i="1" dirty="0">
                <a:latin typeface="Montserrat Bold"/>
              </a:rPr>
              <a:t>Норматив объема: 90 695 исследований</a:t>
            </a:r>
          </a:p>
          <a:p>
            <a:r>
              <a:rPr lang="ru-RU" sz="1200" i="1" dirty="0">
                <a:latin typeface="Montserrat Bold"/>
              </a:rPr>
              <a:t>НФЗ: 1 954,2 руб.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09F9FD5C-6E4F-099D-97CC-BA6969085CCA}"/>
              </a:ext>
            </a:extLst>
          </p:cNvPr>
          <p:cNvSpPr txBox="1"/>
          <p:nvPr/>
        </p:nvSpPr>
        <p:spPr>
          <a:xfrm>
            <a:off x="4587511" y="3342254"/>
            <a:ext cx="35565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i="1" dirty="0">
                <a:latin typeface="Montserrat Bold"/>
              </a:rPr>
              <a:t>Норматив объема: </a:t>
            </a:r>
            <a:br>
              <a:rPr lang="ru-RU" sz="1200" i="1" dirty="0">
                <a:latin typeface="Montserrat Bold"/>
              </a:rPr>
            </a:br>
            <a:r>
              <a:rPr lang="ru-RU" sz="1200" i="1" dirty="0">
                <a:latin typeface="Montserrat Bold"/>
              </a:rPr>
              <a:t>94 440  исследований</a:t>
            </a:r>
          </a:p>
          <a:p>
            <a:r>
              <a:rPr lang="ru-RU" sz="1200" i="1" dirty="0">
                <a:latin typeface="Montserrat Bold"/>
              </a:rPr>
              <a:t>НФЗ: 14 501,5 руб.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4A1AFF17-AD2C-297D-7E38-C2D696B1474C}"/>
              </a:ext>
            </a:extLst>
          </p:cNvPr>
          <p:cNvSpPr txBox="1"/>
          <p:nvPr/>
        </p:nvSpPr>
        <p:spPr>
          <a:xfrm>
            <a:off x="4573713" y="6254994"/>
            <a:ext cx="494341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i="1" dirty="0">
                <a:latin typeface="Montserrat Bold"/>
              </a:rPr>
              <a:t>Норматив объема: 181 048 исследований</a:t>
            </a:r>
          </a:p>
          <a:p>
            <a:r>
              <a:rPr lang="ru-RU" sz="1200" i="1" dirty="0">
                <a:latin typeface="Montserrat Bold"/>
              </a:rPr>
              <a:t>НФЗ: 1 102,3 руб.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A5DEEE7D-C155-7265-9F7D-4E27C001335B}"/>
              </a:ext>
            </a:extLst>
          </p:cNvPr>
          <p:cNvSpPr/>
          <p:nvPr/>
        </p:nvSpPr>
        <p:spPr>
          <a:xfrm>
            <a:off x="8380638" y="1672111"/>
            <a:ext cx="3335894" cy="1039816"/>
          </a:xfrm>
          <a:prstGeom prst="rect">
            <a:avLst/>
          </a:prstGeom>
          <a:solidFill>
            <a:srgbClr val="2D42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  <a:defRPr/>
            </a:pPr>
            <a:r>
              <a:rPr lang="ru-RU" sz="1200" b="1" dirty="0">
                <a:solidFill>
                  <a:schemeClr val="bg1"/>
                </a:solidFill>
                <a:latin typeface="Montserrat Bold" panose="00000800000000000000" pitchFamily="2" charset="-52"/>
              </a:rPr>
              <a:t>дистанционный мониторинг за состоянием здоровья  пациентов с сахарным диабетом</a:t>
            </a:r>
            <a:endParaRPr lang="ru-RU" sz="1200" i="0" dirty="0">
              <a:solidFill>
                <a:schemeClr val="bg1"/>
              </a:solidFill>
              <a:effectLst/>
              <a:latin typeface="Montserrat Bold" panose="00000800000000000000" pitchFamily="2" charset="-52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9096589-91F3-44B7-57CC-36A5C9787282}"/>
              </a:ext>
            </a:extLst>
          </p:cNvPr>
          <p:cNvSpPr txBox="1"/>
          <p:nvPr/>
        </p:nvSpPr>
        <p:spPr>
          <a:xfrm>
            <a:off x="8344644" y="2698116"/>
            <a:ext cx="36982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i="1" dirty="0">
                <a:latin typeface="Montserrat Bold"/>
              </a:rPr>
              <a:t>Норматив объема: 141 492 комплексных посещений</a:t>
            </a:r>
          </a:p>
          <a:p>
            <a:r>
              <a:rPr lang="ru-RU" sz="1200" i="1" dirty="0">
                <a:latin typeface="Montserrat Bold"/>
              </a:rPr>
              <a:t>НФЗ: 3 651,7 руб.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54BA9FEB-2611-CB39-948C-CE6E396CB526}"/>
              </a:ext>
            </a:extLst>
          </p:cNvPr>
          <p:cNvSpPr/>
          <p:nvPr/>
        </p:nvSpPr>
        <p:spPr>
          <a:xfrm>
            <a:off x="8404640" y="3341013"/>
            <a:ext cx="3335894" cy="1006214"/>
          </a:xfrm>
          <a:prstGeom prst="rect">
            <a:avLst/>
          </a:prstGeom>
          <a:solidFill>
            <a:srgbClr val="2D42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  <a:defRPr/>
            </a:pPr>
            <a:r>
              <a:rPr lang="ru-RU" sz="1200" b="1" dirty="0">
                <a:solidFill>
                  <a:schemeClr val="bg1"/>
                </a:solidFill>
                <a:latin typeface="Montserrat Bold" panose="00000800000000000000" pitchFamily="2" charset="-52"/>
              </a:rPr>
              <a:t>дистанционный мониторинг за состоянием здоровья  пациентов с артериальной гипертензией</a:t>
            </a:r>
            <a:endParaRPr lang="ru-RU" sz="1200" dirty="0">
              <a:solidFill>
                <a:schemeClr val="bg1"/>
              </a:solidFill>
              <a:latin typeface="Montserrat Bold" panose="00000800000000000000" pitchFamily="2" charset="-52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A2B7DA6-5E54-0DE5-E906-ABB0592339F3}"/>
              </a:ext>
            </a:extLst>
          </p:cNvPr>
          <p:cNvSpPr txBox="1"/>
          <p:nvPr/>
        </p:nvSpPr>
        <p:spPr>
          <a:xfrm>
            <a:off x="8366386" y="4352815"/>
            <a:ext cx="36982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i="1" dirty="0">
                <a:latin typeface="Montserrat Bold"/>
              </a:rPr>
              <a:t>Норматив объема: 2 492 973 комплексных посещений</a:t>
            </a:r>
          </a:p>
          <a:p>
            <a:r>
              <a:rPr lang="ru-RU" sz="1200" i="1" dirty="0">
                <a:latin typeface="Montserrat Bold"/>
              </a:rPr>
              <a:t>НФЗ: 964,0 руб.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5CAA3BD3-E822-3836-8B78-B62315B0E7D5}"/>
              </a:ext>
            </a:extLst>
          </p:cNvPr>
          <p:cNvSpPr/>
          <p:nvPr/>
        </p:nvSpPr>
        <p:spPr>
          <a:xfrm>
            <a:off x="8404640" y="4969364"/>
            <a:ext cx="3335894" cy="513763"/>
          </a:xfrm>
          <a:prstGeom prst="rect">
            <a:avLst/>
          </a:prstGeom>
          <a:solidFill>
            <a:srgbClr val="2D42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20000"/>
              </a:lnSpc>
              <a:defRPr/>
            </a:pPr>
            <a:r>
              <a:rPr lang="ru-RU" sz="1200" b="1" dirty="0">
                <a:solidFill>
                  <a:schemeClr val="bg1"/>
                </a:solidFill>
                <a:latin typeface="Montserrat Bold" panose="00000800000000000000" pitchFamily="2" charset="-52"/>
              </a:rPr>
              <a:t>вакцинация для профилактики пневмококковых инфекций</a:t>
            </a:r>
            <a:endParaRPr lang="ru-RU" sz="1200" i="0" dirty="0">
              <a:solidFill>
                <a:schemeClr val="bg1"/>
              </a:solidFill>
              <a:effectLst/>
              <a:latin typeface="Montserrat Bold" panose="00000800000000000000" pitchFamily="2" charset="-52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9CE8C037-69F2-29C9-6BE3-4FC93C33AFAD}"/>
              </a:ext>
            </a:extLst>
          </p:cNvPr>
          <p:cNvSpPr txBox="1"/>
          <p:nvPr/>
        </p:nvSpPr>
        <p:spPr>
          <a:xfrm>
            <a:off x="8380638" y="6248778"/>
            <a:ext cx="36982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i="1" dirty="0">
                <a:latin typeface="Montserrat Bold"/>
              </a:rPr>
              <a:t>Норматив объема: 3 160 988 посещений</a:t>
            </a:r>
          </a:p>
          <a:p>
            <a:r>
              <a:rPr lang="ru-RU" sz="1200" i="1" dirty="0">
                <a:latin typeface="Montserrat Bold"/>
              </a:rPr>
              <a:t>НФЗ: 2 346,3 руб.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780E7BFC-1DAB-B3E2-44F9-E017480B4F0F}"/>
              </a:ext>
            </a:extLst>
          </p:cNvPr>
          <p:cNvSpPr/>
          <p:nvPr/>
        </p:nvSpPr>
        <p:spPr>
          <a:xfrm>
            <a:off x="795499" y="4710619"/>
            <a:ext cx="3311400" cy="96775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200" b="1" dirty="0">
                <a:solidFill>
                  <a:srgbClr val="2D4293"/>
                </a:solidFill>
                <a:latin typeface="Montserrat Bold" panose="00000800000000000000"/>
              </a:rPr>
              <a:t>маломобильным гражданам, имеющих физические ограничения, а также жителям отдаленных и малонаселенных районов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2D4293"/>
              </a:solidFill>
              <a:effectLst/>
              <a:uLnTx/>
              <a:uFillTx/>
              <a:latin typeface="Montserrat Bold"/>
              <a:ea typeface="+mn-ea"/>
              <a:cs typeface="+mn-cs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69DDC344-386F-9A36-7C14-15946A5E3C8F}"/>
              </a:ext>
            </a:extLst>
          </p:cNvPr>
          <p:cNvSpPr/>
          <p:nvPr/>
        </p:nvSpPr>
        <p:spPr>
          <a:xfrm>
            <a:off x="4587511" y="2713306"/>
            <a:ext cx="3300907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200" b="1" dirty="0">
                <a:solidFill>
                  <a:srgbClr val="2D4293"/>
                </a:solidFill>
                <a:latin typeface="Montserrat Bold" panose="00000800000000000000"/>
              </a:rPr>
              <a:t>В соответствии с критериями установленными в методических рекомендациях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2D4293"/>
              </a:solidFill>
              <a:effectLst/>
              <a:uLnTx/>
              <a:uFillTx/>
              <a:latin typeface="Montserrat Bold"/>
              <a:ea typeface="+mn-ea"/>
              <a:cs typeface="+mn-cs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FF3B8341-A3D5-046F-54C9-F9E6210230DD}"/>
              </a:ext>
            </a:extLst>
          </p:cNvPr>
          <p:cNvSpPr/>
          <p:nvPr/>
        </p:nvSpPr>
        <p:spPr>
          <a:xfrm>
            <a:off x="8415926" y="5481586"/>
            <a:ext cx="3324083" cy="80088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200" b="1" dirty="0">
                <a:solidFill>
                  <a:srgbClr val="2D4293"/>
                </a:solidFill>
                <a:latin typeface="Montserrat Bold" panose="00000800000000000000"/>
              </a:rPr>
              <a:t>лицам старше 65 лет, имеющих не менее 3 хронических неинфекционных заболеваний 1 раз в 5 лет</a:t>
            </a:r>
          </a:p>
        </p:txBody>
      </p:sp>
    </p:spTree>
    <p:extLst>
      <p:ext uri="{BB962C8B-B14F-4D97-AF65-F5344CB8AC3E}">
        <p14:creationId xmlns:p14="http://schemas.microsoft.com/office/powerpoint/2010/main" val="3213875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7DE15153-4A22-59BD-F4D6-64BFD06F75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836" y="383717"/>
            <a:ext cx="11161240" cy="612068"/>
          </a:xfrm>
        </p:spPr>
        <p:txBody>
          <a:bodyPr>
            <a:noAutofit/>
          </a:bodyPr>
          <a:lstStyle/>
          <a:p>
            <a:r>
              <a:rPr lang="ru-RU" sz="2000" dirty="0"/>
              <a:t>Дистанционный мониторинг за состоянием здоровья пациентов с сахарным диабетом и артериальной гипертензией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9BF37F56-12A9-9D6C-7317-A6A21ED8A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B6436-B45E-42A8-BCD8-346DADC81700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06ED931B-3FC2-8181-2C75-8887362905E7}"/>
              </a:ext>
            </a:extLst>
          </p:cNvPr>
          <p:cNvSpPr/>
          <p:nvPr/>
        </p:nvSpPr>
        <p:spPr>
          <a:xfrm>
            <a:off x="894012" y="1196752"/>
            <a:ext cx="10242548" cy="37490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tIns="18000" bIns="18000">
            <a:spAutoFit/>
          </a:bodyPr>
          <a:lstStyle/>
          <a:p>
            <a:pPr algn="ctr" fontAlgn="ctr"/>
            <a:r>
              <a:rPr lang="ru-RU" sz="1100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Норматив объема = </a:t>
            </a:r>
            <a:r>
              <a:rPr lang="ru-RU" sz="1100" b="1" u="sng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количество уникальных пациентов</a:t>
            </a:r>
            <a:r>
              <a:rPr lang="ru-RU" sz="1100" b="1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из числа взрослого населения, состоявших на ДН</a:t>
            </a:r>
            <a:br>
              <a:rPr lang="ru-RU" sz="1100" dirty="0">
                <a:latin typeface="Montserrat Regular" panose="00000500000000000000" pitchFamily="2" charset="-52"/>
                <a:cs typeface="Times New Roman" panose="02020603050405020304" pitchFamily="18" charset="0"/>
              </a:rPr>
            </a:br>
            <a:r>
              <a:rPr lang="ru-RU" sz="1100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Норматив финансовых затрат = средний объем средств на 1 пациента, состоящего на ДС, </a:t>
            </a:r>
            <a:r>
              <a:rPr lang="ru-RU" sz="1100" b="1" u="sng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в расчете на год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4F43EFA1-836C-FE67-89FF-1479A2B91D34}"/>
              </a:ext>
            </a:extLst>
          </p:cNvPr>
          <p:cNvSpPr/>
          <p:nvPr/>
        </p:nvSpPr>
        <p:spPr>
          <a:xfrm>
            <a:off x="443372" y="3861440"/>
            <a:ext cx="11305256" cy="216024"/>
          </a:xfrm>
          <a:prstGeom prst="rect">
            <a:avLst/>
          </a:prstGeom>
          <a:solidFill>
            <a:srgbClr val="2D42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" bIns="18000" rtlCol="0" anchor="ctr"/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Montserrat"/>
              </a:rPr>
              <a:t>При оплате медицинской помощи обязательно должны соблюдаться следующие условия: 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CD60B56C-B4A4-4A71-9640-30F1C63E2803}"/>
              </a:ext>
            </a:extLst>
          </p:cNvPr>
          <p:cNvSpPr/>
          <p:nvPr/>
        </p:nvSpPr>
        <p:spPr>
          <a:xfrm>
            <a:off x="8328248" y="1628800"/>
            <a:ext cx="1834040" cy="204506"/>
          </a:xfrm>
          <a:prstGeom prst="roundRect">
            <a:avLst/>
          </a:prstGeom>
          <a:solidFill>
            <a:srgbClr val="2D429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8000" tIns="10800" rIns="18000" bIns="10800" anchor="ctr"/>
          <a:lstStyle/>
          <a:p>
            <a:pPr algn="ctr"/>
            <a:r>
              <a:rPr lang="ru-RU" sz="1200" dirty="0"/>
              <a:t>Сахарный диабет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F2D255CE-F26C-4674-B530-7513F43AF70B}"/>
              </a:ext>
            </a:extLst>
          </p:cNvPr>
          <p:cNvSpPr/>
          <p:nvPr/>
        </p:nvSpPr>
        <p:spPr>
          <a:xfrm>
            <a:off x="6312024" y="1905955"/>
            <a:ext cx="5544616" cy="972973"/>
          </a:xfrm>
          <a:prstGeom prst="roundRect">
            <a:avLst/>
          </a:prstGeom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2400" tIns="18000" rIns="32400" bIns="18000" anchor="ctr"/>
          <a:lstStyle/>
          <a:p>
            <a:pPr>
              <a:lnSpc>
                <a:spcPct val="95000"/>
              </a:lnSpc>
            </a:pPr>
            <a:r>
              <a:rPr lang="ru-RU" sz="1100" b="1" dirty="0"/>
              <a:t>1 группа: </a:t>
            </a:r>
            <a:r>
              <a:rPr lang="ru-RU" sz="1100" dirty="0"/>
              <a:t>пациенты с СД 1 типа (коды по МКБ-10 E10.2-E10.9), состоящие на диспансерном наблюдении и имеющие показатель уровня гликированного гемоглобина больше или равно 7,0% (декомпенсация)</a:t>
            </a:r>
          </a:p>
          <a:p>
            <a:pPr>
              <a:lnSpc>
                <a:spcPct val="95000"/>
              </a:lnSpc>
            </a:pPr>
            <a:r>
              <a:rPr lang="ru-RU" sz="1100" b="1" dirty="0"/>
              <a:t>2 группа: </a:t>
            </a:r>
            <a:r>
              <a:rPr lang="ru-RU" sz="1100" dirty="0"/>
              <a:t>пациенты с СД 2 типа (коды по МКБ-10 E11.2-E11.9), состоящие на диспансерном наблюдении и имеющие показатель уровня гликированного гемоглобина больше или равно 7,0% (декомпенсация)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xmlns="" id="{444234D3-8682-4B66-9D52-1B8BBD69E834}"/>
              </a:ext>
            </a:extLst>
          </p:cNvPr>
          <p:cNvSpPr/>
          <p:nvPr/>
        </p:nvSpPr>
        <p:spPr>
          <a:xfrm>
            <a:off x="2029712" y="1628800"/>
            <a:ext cx="1834039" cy="204506"/>
          </a:xfrm>
          <a:prstGeom prst="roundRect">
            <a:avLst/>
          </a:prstGeom>
          <a:solidFill>
            <a:srgbClr val="2D429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8000" tIns="10800" rIns="18000" bIns="10800" anchor="ctr"/>
          <a:lstStyle/>
          <a:p>
            <a:pPr algn="ctr"/>
            <a:r>
              <a:rPr lang="ru-RU" sz="1200" dirty="0"/>
              <a:t>Артериальная гипертензия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xmlns="" id="{35796F60-E08C-4AFA-895B-603326BCFA78}"/>
              </a:ext>
            </a:extLst>
          </p:cNvPr>
          <p:cNvSpPr/>
          <p:nvPr/>
        </p:nvSpPr>
        <p:spPr>
          <a:xfrm>
            <a:off x="335360" y="1905955"/>
            <a:ext cx="5544616" cy="972974"/>
          </a:xfrm>
          <a:prstGeom prst="roundRect">
            <a:avLst/>
          </a:prstGeom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2400" tIns="18000" rIns="32400" bIns="18000" anchor="ctr"/>
          <a:lstStyle/>
          <a:p>
            <a:pPr>
              <a:lnSpc>
                <a:spcPct val="95000"/>
              </a:lnSpc>
            </a:pPr>
            <a:r>
              <a:rPr lang="ru-RU" sz="1100" b="1" dirty="0"/>
              <a:t>пациенты, у которых одновременное выполнены три условия:</a:t>
            </a:r>
          </a:p>
          <a:p>
            <a:pPr>
              <a:lnSpc>
                <a:spcPct val="95000"/>
              </a:lnSpc>
            </a:pPr>
            <a:r>
              <a:rPr lang="ru-RU" sz="1100" dirty="0"/>
              <a:t>1. Установлено диспансерное наблюдение по коду МКБ </a:t>
            </a:r>
            <a:r>
              <a:rPr lang="en-US" sz="1100" dirty="0"/>
              <a:t>I10-I13</a:t>
            </a:r>
          </a:p>
          <a:p>
            <a:pPr>
              <a:lnSpc>
                <a:spcPct val="95000"/>
              </a:lnSpc>
            </a:pPr>
            <a:r>
              <a:rPr lang="en-US" sz="1100" dirty="0"/>
              <a:t>2. </a:t>
            </a:r>
            <a:r>
              <a:rPr lang="ru-RU" sz="1100" dirty="0"/>
              <a:t>Неконтролируемая АГ (на очном приеме зафиксировано систолическое АД выше 140 мм рт. ст. и/или диастолическое АД выше 90 мм рт. ст.)</a:t>
            </a:r>
          </a:p>
          <a:p>
            <a:pPr>
              <a:lnSpc>
                <a:spcPct val="95000"/>
              </a:lnSpc>
            </a:pPr>
            <a:r>
              <a:rPr lang="ru-RU" sz="1100" dirty="0"/>
              <a:t>3. Коморбидный пациент</a:t>
            </a:r>
            <a:endParaRPr lang="ru-RU" sz="1100" dirty="0">
              <a:solidFill>
                <a:srgbClr val="C00000"/>
              </a:solidFill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1C941948-BA40-4959-BAF5-3A12AB15BB73}"/>
              </a:ext>
            </a:extLst>
          </p:cNvPr>
          <p:cNvSpPr/>
          <p:nvPr/>
        </p:nvSpPr>
        <p:spPr>
          <a:xfrm>
            <a:off x="894012" y="980728"/>
            <a:ext cx="10242548" cy="2210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tIns="18000" bIns="18000">
            <a:spAutoFit/>
          </a:bodyPr>
          <a:lstStyle/>
          <a:p>
            <a:pPr algn="ctr" fontAlgn="ctr"/>
            <a:r>
              <a:rPr lang="ru-RU" sz="1200" b="1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Оплата осуществляется за 1 месяц дистанционного наблюдения (ДН) (например, с 15.01 по 14.02)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35E87B6B-D662-4879-B56F-5BCBD5CA7DEC}"/>
              </a:ext>
            </a:extLst>
          </p:cNvPr>
          <p:cNvSpPr txBox="1"/>
          <p:nvPr/>
        </p:nvSpPr>
        <p:spPr>
          <a:xfrm>
            <a:off x="2279576" y="1556792"/>
            <a:ext cx="77048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Критерии отбора пациентов:</a:t>
            </a:r>
            <a:endParaRPr lang="ru-RU" sz="1600" dirty="0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274805BE-D7BE-4141-B5E6-BD8D210087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039071"/>
              </p:ext>
            </p:extLst>
          </p:nvPr>
        </p:nvGraphicFramePr>
        <p:xfrm>
          <a:off x="160247" y="2996952"/>
          <a:ext cx="11808829" cy="792480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4991618">
                  <a:extLst>
                    <a:ext uri="{9D8B030D-6E8A-4147-A177-3AD203B41FA5}">
                      <a16:colId xmlns:a16="http://schemas.microsoft.com/office/drawing/2014/main" xmlns="" val="4195917953"/>
                    </a:ext>
                  </a:extLst>
                </a:gridCol>
                <a:gridCol w="2733387">
                  <a:extLst>
                    <a:ext uri="{9D8B030D-6E8A-4147-A177-3AD203B41FA5}">
                      <a16:colId xmlns:a16="http://schemas.microsoft.com/office/drawing/2014/main" xmlns="" val="4236384298"/>
                    </a:ext>
                  </a:extLst>
                </a:gridCol>
                <a:gridCol w="2733387">
                  <a:extLst>
                    <a:ext uri="{9D8B030D-6E8A-4147-A177-3AD203B41FA5}">
                      <a16:colId xmlns:a16="http://schemas.microsoft.com/office/drawing/2014/main" xmlns="" val="2317501733"/>
                    </a:ext>
                  </a:extLst>
                </a:gridCol>
                <a:gridCol w="1350437">
                  <a:extLst>
                    <a:ext uri="{9D8B030D-6E8A-4147-A177-3AD203B41FA5}">
                      <a16:colId xmlns:a16="http://schemas.microsoft.com/office/drawing/2014/main" xmlns="" val="330560919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ysClr val="windowText" lastClr="000000"/>
                          </a:solidFill>
                          <a:effectLst/>
                        </a:rPr>
                        <a:t>Медицинская услуга для оплаты случая ДН</a:t>
                      </a:r>
                      <a:endParaRPr lang="ru-RU" sz="1200" b="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u="sng" dirty="0">
                          <a:solidFill>
                            <a:sysClr val="windowText" lastClr="000000"/>
                          </a:solidFill>
                          <a:effectLst/>
                        </a:rPr>
                        <a:t>Тариф на оплату одного месяца ДН</a:t>
                      </a:r>
                      <a:r>
                        <a:rPr lang="ru-RU" sz="1200" b="1" u="none" dirty="0">
                          <a:solidFill>
                            <a:sysClr val="windowText" lastClr="000000"/>
                          </a:solidFill>
                          <a:effectLst/>
                        </a:rPr>
                        <a:t> (без Кдиф), руб.</a:t>
                      </a:r>
                      <a:endParaRPr lang="ru-RU" sz="1050" b="1" u="none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ysClr val="windowText" lastClr="000000"/>
                          </a:solidFill>
                          <a:effectLst/>
                        </a:rPr>
                        <a:t>Число месяцев нахождения на ДН, </a:t>
                      </a:r>
                      <a:br>
                        <a:rPr lang="ru-RU" sz="1200" b="0" dirty="0">
                          <a:solidFill>
                            <a:sysClr val="windowText" lastClr="000000"/>
                          </a:solidFill>
                          <a:effectLst/>
                        </a:rPr>
                      </a:br>
                      <a:r>
                        <a:rPr lang="ru-RU" sz="1200" b="0" dirty="0">
                          <a:solidFill>
                            <a:sysClr val="windowText" lastClr="000000"/>
                          </a:solidFill>
                          <a:effectLst/>
                        </a:rPr>
                        <a:t>в среднем в год</a:t>
                      </a:r>
                      <a:endParaRPr lang="ru-RU" sz="1050" b="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kern="1200" dirty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Утвержденный НФЗ, руб.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9931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ysClr val="windowText" lastClr="000000"/>
                          </a:solidFill>
                          <a:effectLst/>
                        </a:rPr>
                        <a:t>A02.12.002.002 «ДН за показателями артериального давления»</a:t>
                      </a:r>
                      <a:endParaRPr lang="ru-RU" sz="1050" b="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265,58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3,6299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964,0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252765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ysClr val="windowText" lastClr="000000"/>
                          </a:solidFill>
                          <a:effectLst/>
                        </a:rPr>
                        <a:t>A09.05.023.002 «ДН за показателями уровня глюкозы крови»</a:t>
                      </a:r>
                      <a:endParaRPr lang="ru-RU" sz="1050" b="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304,31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12,0000</a:t>
                      </a:r>
                      <a:endParaRPr lang="ru-RU" sz="11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3651,7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244470160"/>
                  </a:ext>
                </a:extLst>
              </a:tr>
            </a:tbl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CEF97E51-15A6-48F0-95A4-8710B845DDB2}"/>
              </a:ext>
            </a:extLst>
          </p:cNvPr>
          <p:cNvSpPr txBox="1"/>
          <p:nvPr/>
        </p:nvSpPr>
        <p:spPr>
          <a:xfrm>
            <a:off x="160247" y="4085253"/>
            <a:ext cx="11849740" cy="1538883"/>
          </a:xfrm>
          <a:prstGeom prst="rect">
            <a:avLst/>
          </a:prstGeom>
          <a:noFill/>
        </p:spPr>
        <p:txBody>
          <a:bodyPr wrap="square" lIns="18000" rIns="18000">
            <a:spAutoFit/>
          </a:bodyPr>
          <a:lstStyle/>
          <a:p>
            <a:r>
              <a:rPr lang="ru-RU" sz="1400" b="1" dirty="0"/>
              <a:t>1. Случай дистанционного наблюдения предъявляется к оплате МО, к которой прикреплено застрахованное лицо, или МО, проводившей случай диспансерного наблюдения, по результатам которого принято решение о целесообразности установления ДН</a:t>
            </a:r>
          </a:p>
          <a:p>
            <a:r>
              <a:rPr lang="ru-RU" sz="1400" b="1" dirty="0"/>
              <a:t>2. Измерения за каждый месяц передаются в объеме не менее чем за 85% дней в месяц не менее чем 2 раза в день (не менее 51 измерения в месяц)</a:t>
            </a:r>
          </a:p>
          <a:p>
            <a:r>
              <a:rPr lang="ru-RU" sz="1200" i="1" dirty="0"/>
              <a:t>Для контроля необходимо наличие у ТФОМС и СМО доступа к информационной системе, предназначенной для централизованного сбора информации о мониторируемых показателях АД и уровня глюкозы крови, включая доступ к детальным сведениям о дате и времени каждого переданного изменения</a:t>
            </a:r>
          </a:p>
          <a:p>
            <a:r>
              <a:rPr lang="ru-RU" sz="1400" b="1" dirty="0"/>
              <a:t>3. Наличие оформленного и подписанного лечащим врачом «Протокола по результатам дистанционного наблюдения за состоянием здоровья пациента с артериальной гипертензией или с сахарным диабетом» (СЭМД № 262)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922F667A-53AC-4D11-A6B6-17B2A78E1913}"/>
              </a:ext>
            </a:extLst>
          </p:cNvPr>
          <p:cNvSpPr/>
          <p:nvPr/>
        </p:nvSpPr>
        <p:spPr>
          <a:xfrm>
            <a:off x="160247" y="5581988"/>
            <a:ext cx="5863746" cy="10791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18000" tIns="18000" rIns="18000" bIns="18000">
            <a:spAutoFit/>
          </a:bodyPr>
          <a:lstStyle/>
          <a:p>
            <a:pPr algn="ctr" fontAlgn="ctr">
              <a:lnSpc>
                <a:spcPct val="90000"/>
              </a:lnSpc>
            </a:pPr>
            <a:r>
              <a:rPr lang="ru-RU" sz="1200" b="1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Включено в тариф:</a:t>
            </a:r>
          </a:p>
          <a:p>
            <a:pPr algn="ctr" fontAlgn="ctr">
              <a:lnSpc>
                <a:spcPct val="90000"/>
              </a:lnSpc>
            </a:pPr>
            <a:r>
              <a:rPr lang="ru-RU" sz="1050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- расходы на оплату труда медицинского персонала МО, осуществляющей ДН, связанные с проведением ДН (в т.ч. взаимодействие с пациентом)</a:t>
            </a:r>
          </a:p>
          <a:p>
            <a:pPr algn="ctr" fontAlgn="ctr">
              <a:lnSpc>
                <a:spcPct val="90000"/>
              </a:lnSpc>
            </a:pPr>
            <a:r>
              <a:rPr lang="ru-RU" sz="1050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- расходы, связанные с эксплуатацией информационной системы, предназначенной для централизованного сбора информации о мониторируемых показателях</a:t>
            </a:r>
          </a:p>
          <a:p>
            <a:pPr algn="ctr" fontAlgn="ctr">
              <a:lnSpc>
                <a:spcPct val="90000"/>
              </a:lnSpc>
            </a:pPr>
            <a:r>
              <a:rPr lang="ru-RU" sz="1050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- затраты на ремонт и ТО тонометров, находящихся на балансе МО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D2EB6021-3594-4E1C-8FF8-CFB72BE0FDCA}"/>
              </a:ext>
            </a:extLst>
          </p:cNvPr>
          <p:cNvSpPr/>
          <p:nvPr/>
        </p:nvSpPr>
        <p:spPr>
          <a:xfrm>
            <a:off x="6168008" y="5578736"/>
            <a:ext cx="5865841" cy="10791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lIns="18000" tIns="18000" rIns="18000" bIns="18000">
            <a:spAutoFit/>
          </a:bodyPr>
          <a:lstStyle/>
          <a:p>
            <a:pPr algn="ctr" fontAlgn="ctr">
              <a:lnSpc>
                <a:spcPct val="90000"/>
              </a:lnSpc>
            </a:pPr>
            <a:r>
              <a:rPr lang="ru-RU" sz="1200" b="1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Не включено в тариф:</a:t>
            </a:r>
          </a:p>
          <a:p>
            <a:pPr algn="ctr" fontAlgn="ctr">
              <a:lnSpc>
                <a:spcPct val="90000"/>
              </a:lnSpc>
            </a:pPr>
            <a:r>
              <a:rPr lang="ru-RU" sz="1050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- прием пациента, находящегося на ДН, лечащим врачом в целях коррекции назначенной пациенту терапии и/или программы ДН </a:t>
            </a:r>
            <a:r>
              <a:rPr lang="ru-RU" sz="1050" i="1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(подлежит оплате </a:t>
            </a:r>
            <a:br>
              <a:rPr lang="ru-RU" sz="1050" i="1" dirty="0">
                <a:latin typeface="Montserrat Regular" panose="00000500000000000000" pitchFamily="2" charset="-52"/>
                <a:cs typeface="Times New Roman" panose="02020603050405020304" pitchFamily="18" charset="0"/>
              </a:rPr>
            </a:br>
            <a:r>
              <a:rPr lang="ru-RU" sz="1050" i="1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в рамках комплексного посещения по диспансерному наблюдению)</a:t>
            </a:r>
          </a:p>
          <a:p>
            <a:pPr algn="ctr" fontAlgn="ctr">
              <a:lnSpc>
                <a:spcPct val="90000"/>
              </a:lnSpc>
            </a:pPr>
            <a:r>
              <a:rPr lang="ru-RU" sz="1050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- затраты на обеспечение медицинскими изделиями (в т.ч. аренда и амортизация)</a:t>
            </a:r>
          </a:p>
          <a:p>
            <a:pPr algn="ctr" fontAlgn="ctr">
              <a:lnSpc>
                <a:spcPct val="90000"/>
              </a:lnSpc>
            </a:pPr>
            <a:r>
              <a:rPr lang="ru-RU" sz="1050" dirty="0">
                <a:latin typeface="Montserrat Regular" panose="00000500000000000000" pitchFamily="2" charset="-52"/>
                <a:cs typeface="Times New Roman" panose="02020603050405020304" pitchFamily="18" charset="0"/>
              </a:rPr>
              <a:t>- расходов, связанные с использованием систем поддержки принятия врачебных решений</a:t>
            </a:r>
          </a:p>
        </p:txBody>
      </p:sp>
    </p:spTree>
    <p:extLst>
      <p:ext uri="{BB962C8B-B14F-4D97-AF65-F5344CB8AC3E}">
        <p14:creationId xmlns:p14="http://schemas.microsoft.com/office/powerpoint/2010/main" val="3608544238"/>
      </p:ext>
    </p:extLst>
  </p:cSld>
  <p:clrMapOvr>
    <a:masterClrMapping/>
  </p:clrMapOvr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29031</TotalTime>
  <Words>4283</Words>
  <Application>Microsoft Office PowerPoint</Application>
  <PresentationFormat>Широкоэкранный</PresentationFormat>
  <Paragraphs>657</Paragraphs>
  <Slides>23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3" baseType="lpstr">
      <vt:lpstr>Arial</vt:lpstr>
      <vt:lpstr>Calibri</vt:lpstr>
      <vt:lpstr>Calibri Light</vt:lpstr>
      <vt:lpstr>Montserrat</vt:lpstr>
      <vt:lpstr>Montserrat Bold</vt:lpstr>
      <vt:lpstr>Montserrat Regular</vt:lpstr>
      <vt:lpstr>Segoe UI</vt:lpstr>
      <vt:lpstr>Times New Roman</vt:lpstr>
      <vt:lpstr>Wingdings</vt:lpstr>
      <vt:lpstr>Специальное оформление</vt:lpstr>
      <vt:lpstr>Презентация PowerPoint</vt:lpstr>
      <vt:lpstr>Национальные проекты в ПГГ</vt:lpstr>
      <vt:lpstr>Факторы, влияющие на расчеты базовой программы ОМС на 2026 год и на плановый период 2027 и 2028 годов</vt:lpstr>
      <vt:lpstr>Презентация PowerPoint</vt:lpstr>
      <vt:lpstr>Презентация PowerPoint</vt:lpstr>
      <vt:lpstr>Нормативы финансовых затрат на единицу объема и нормативы объема медицинской помощи</vt:lpstr>
      <vt:lpstr>Нормативы финансовых затрат на единицу объема и нормативы объема медицинской помощи</vt:lpstr>
      <vt:lpstr>Новеллы оказания медицинской помощи в амбулаторных условиях в 2026 году </vt:lpstr>
      <vt:lpstr>Дистанционный мониторинг за состоянием здоровья пациентов с сахарным диабетом и артериальной гипертензией</vt:lpstr>
      <vt:lpstr>Школы для больных с хроническими неинфекционными заболеваниями</vt:lpstr>
      <vt:lpstr>Норматив финансовых затрат центров здоровья взрослого населения</vt:lpstr>
      <vt:lpstr>Подушевое финансирование на прикрепившихся лиц в амбулаторных условиях </vt:lpstr>
      <vt:lpstr>Презентация PowerPoint</vt:lpstr>
      <vt:lpstr>Нормативы финансовых затрат на единицу объема и нормативы объема медицинской помощи</vt:lpstr>
      <vt:lpstr>Нормативы объема и норматива финансовых затрат по диагностике и лечению хронического вирусного гепатита С                             </vt:lpstr>
      <vt:lpstr>Нормативы финансовых затрат на единицу объема и нормативы объема медицинской помощи</vt:lpstr>
      <vt:lpstr>Нормативы финансовых затрат на единицу объема и нормативы объема медицинской помощи</vt:lpstr>
      <vt:lpstr>Нормативы финансовых затрат на единицу объема и нормативы объема медицинской помощи</vt:lpstr>
      <vt:lpstr>Презентация PowerPoint</vt:lpstr>
      <vt:lpstr>Установление контроля за проведением молекулярно-генетических исследований при проведении химиотерапии отдельными таргетными препаратами</vt:lpstr>
      <vt:lpstr>Изменения в программе государственных гарантий на 2026 год </vt:lpstr>
      <vt:lpstr>Изменения в программе государственных гарантий на 2026 год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Презентация, УФА</dc:title>
  <dc:creator>dKirdyanova@ffoms.gov.ru</dc:creator>
  <cp:lastModifiedBy>SAVINOVA</cp:lastModifiedBy>
  <cp:revision>1376</cp:revision>
  <cp:lastPrinted>2025-11-17T08:29:00Z</cp:lastPrinted>
  <dcterms:created xsi:type="dcterms:W3CDTF">2017-06-28T07:07:02Z</dcterms:created>
  <dcterms:modified xsi:type="dcterms:W3CDTF">2025-11-24T11:04:11Z</dcterms:modified>
</cp:coreProperties>
</file>